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61"/>
  </p:notesMasterIdLst>
  <p:sldIdLst>
    <p:sldId id="321" r:id="rId2"/>
    <p:sldId id="370" r:id="rId3"/>
    <p:sldId id="346" r:id="rId4"/>
    <p:sldId id="322" r:id="rId5"/>
    <p:sldId id="324" r:id="rId6"/>
    <p:sldId id="325" r:id="rId7"/>
    <p:sldId id="380" r:id="rId8"/>
    <p:sldId id="386" r:id="rId9"/>
    <p:sldId id="387" r:id="rId10"/>
    <p:sldId id="388" r:id="rId11"/>
    <p:sldId id="389" r:id="rId12"/>
    <p:sldId id="390" r:id="rId13"/>
    <p:sldId id="344" r:id="rId14"/>
    <p:sldId id="347" r:id="rId15"/>
    <p:sldId id="349" r:id="rId16"/>
    <p:sldId id="350" r:id="rId17"/>
    <p:sldId id="351" r:id="rId18"/>
    <p:sldId id="352" r:id="rId19"/>
    <p:sldId id="353" r:id="rId20"/>
    <p:sldId id="354" r:id="rId21"/>
    <p:sldId id="374" r:id="rId22"/>
    <p:sldId id="376" r:id="rId23"/>
    <p:sldId id="355" r:id="rId24"/>
    <p:sldId id="357" r:id="rId25"/>
    <p:sldId id="358" r:id="rId26"/>
    <p:sldId id="359" r:id="rId27"/>
    <p:sldId id="364" r:id="rId28"/>
    <p:sldId id="360" r:id="rId29"/>
    <p:sldId id="356" r:id="rId30"/>
    <p:sldId id="369" r:id="rId31"/>
    <p:sldId id="366" r:id="rId32"/>
    <p:sldId id="365" r:id="rId33"/>
    <p:sldId id="368" r:id="rId34"/>
    <p:sldId id="327" r:id="rId35"/>
    <p:sldId id="371" r:id="rId36"/>
    <p:sldId id="372" r:id="rId37"/>
    <p:sldId id="373" r:id="rId38"/>
    <p:sldId id="383" r:id="rId39"/>
    <p:sldId id="384" r:id="rId40"/>
    <p:sldId id="329" r:id="rId41"/>
    <p:sldId id="377" r:id="rId42"/>
    <p:sldId id="378" r:id="rId43"/>
    <p:sldId id="379" r:id="rId44"/>
    <p:sldId id="381" r:id="rId45"/>
    <p:sldId id="331" r:id="rId46"/>
    <p:sldId id="333" r:id="rId47"/>
    <p:sldId id="335" r:id="rId48"/>
    <p:sldId id="336" r:id="rId49"/>
    <p:sldId id="337" r:id="rId50"/>
    <p:sldId id="338" r:id="rId51"/>
    <p:sldId id="339" r:id="rId52"/>
    <p:sldId id="340" r:id="rId53"/>
    <p:sldId id="341" r:id="rId54"/>
    <p:sldId id="342" r:id="rId55"/>
    <p:sldId id="343" r:id="rId56"/>
    <p:sldId id="345" r:id="rId57"/>
    <p:sldId id="334" r:id="rId58"/>
    <p:sldId id="382" r:id="rId59"/>
    <p:sldId id="391" r:id="rId60"/>
  </p:sldIdLst>
  <p:sldSz cx="10693400" cy="7562850"/>
  <p:notesSz cx="10693400" cy="7562850"/>
  <p:defaultTextStyle>
    <a:defPPr>
      <a:defRPr lang="cs-CZ"/>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8" algn="l" defTabSz="914319" rtl="0" eaLnBrk="1" latinLnBrk="0" hangingPunct="1">
      <a:defRPr sz="1800" kern="1200">
        <a:solidFill>
          <a:schemeClr val="tx1"/>
        </a:solidFill>
        <a:latin typeface="+mn-lt"/>
        <a:ea typeface="+mn-ea"/>
        <a:cs typeface="+mn-cs"/>
      </a:defRPr>
    </a:lvl4pPr>
    <a:lvl5pPr marL="1828637" algn="l" defTabSz="914319" rtl="0" eaLnBrk="1" latinLnBrk="0" hangingPunct="1">
      <a:defRPr sz="1800" kern="1200">
        <a:solidFill>
          <a:schemeClr val="tx1"/>
        </a:solidFill>
        <a:latin typeface="+mn-lt"/>
        <a:ea typeface="+mn-ea"/>
        <a:cs typeface="+mn-cs"/>
      </a:defRPr>
    </a:lvl5pPr>
    <a:lvl6pPr marL="2285797" algn="l" defTabSz="914319" rtl="0" eaLnBrk="1" latinLnBrk="0" hangingPunct="1">
      <a:defRPr sz="1800" kern="1200">
        <a:solidFill>
          <a:schemeClr val="tx1"/>
        </a:solidFill>
        <a:latin typeface="+mn-lt"/>
        <a:ea typeface="+mn-ea"/>
        <a:cs typeface="+mn-cs"/>
      </a:defRPr>
    </a:lvl6pPr>
    <a:lvl7pPr marL="2742957" algn="l" defTabSz="914319" rtl="0" eaLnBrk="1" latinLnBrk="0" hangingPunct="1">
      <a:defRPr sz="1800" kern="1200">
        <a:solidFill>
          <a:schemeClr val="tx1"/>
        </a:solidFill>
        <a:latin typeface="+mn-lt"/>
        <a:ea typeface="+mn-ea"/>
        <a:cs typeface="+mn-cs"/>
      </a:defRPr>
    </a:lvl7pPr>
    <a:lvl8pPr marL="3200116" algn="l" defTabSz="914319" rtl="0" eaLnBrk="1" latinLnBrk="0" hangingPunct="1">
      <a:defRPr sz="1800" kern="1200">
        <a:solidFill>
          <a:schemeClr val="tx1"/>
        </a:solidFill>
        <a:latin typeface="+mn-lt"/>
        <a:ea typeface="+mn-ea"/>
        <a:cs typeface="+mn-cs"/>
      </a:defRPr>
    </a:lvl8pPr>
    <a:lvl9pPr marL="3657275" algn="l" defTabSz="91431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varScale="1">
        <p:scale>
          <a:sx n="62" d="100"/>
          <a:sy n="62" d="100"/>
        </p:scale>
        <p:origin x="-129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vl1pPr>
          </a:lstStyle>
          <a:p>
            <a:fld id="{34ECC6B1-D6DA-4CAB-BDD8-D2756ED0530A}" type="datetimeFigureOut">
              <a:rPr lang="cs-CZ" smtClean="0"/>
              <a:t>29. 9. 2016</a:t>
            </a:fld>
            <a:endParaRPr lang="cs-CZ"/>
          </a:p>
        </p:txBody>
      </p:sp>
      <p:sp>
        <p:nvSpPr>
          <p:cNvPr id="4" name="Zástupný symbol pro obrázek snímku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1069975" y="3592513"/>
            <a:ext cx="8553450" cy="34036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vl1pPr>
          </a:lstStyle>
          <a:p>
            <a:fld id="{F55267C0-77C6-4346-ADE8-545973F88CF7}" type="slidenum">
              <a:rPr lang="cs-CZ" smtClean="0"/>
              <a:t>‹#›</a:t>
            </a:fld>
            <a:endParaRPr lang="cs-CZ"/>
          </a:p>
        </p:txBody>
      </p:sp>
    </p:spTree>
    <p:extLst>
      <p:ext uri="{BB962C8B-B14F-4D97-AF65-F5344CB8AC3E}">
        <p14:creationId xmlns:p14="http://schemas.microsoft.com/office/powerpoint/2010/main" val="2345933628"/>
      </p:ext>
    </p:extLst>
  </p:cSld>
  <p:clrMap bg1="lt1" tx1="dk1" bg2="lt2" tx2="dk2" accent1="accent1" accent2="accent2" accent3="accent3" accent4="accent4" accent5="accent5" accent6="accent6" hlink="hlink" folHlink="folHlink"/>
  <p:notesStyle>
    <a:lvl1pPr marL="0" algn="l" defTabSz="914319" rtl="0" eaLnBrk="1" latinLnBrk="0" hangingPunct="1">
      <a:defRPr sz="1300" kern="1200">
        <a:solidFill>
          <a:schemeClr val="tx1"/>
        </a:solidFill>
        <a:latin typeface="+mn-lt"/>
        <a:ea typeface="+mn-ea"/>
        <a:cs typeface="+mn-cs"/>
      </a:defRPr>
    </a:lvl1pPr>
    <a:lvl2pPr marL="457160" algn="l" defTabSz="914319" rtl="0" eaLnBrk="1" latinLnBrk="0" hangingPunct="1">
      <a:defRPr sz="1300" kern="1200">
        <a:solidFill>
          <a:schemeClr val="tx1"/>
        </a:solidFill>
        <a:latin typeface="+mn-lt"/>
        <a:ea typeface="+mn-ea"/>
        <a:cs typeface="+mn-cs"/>
      </a:defRPr>
    </a:lvl2pPr>
    <a:lvl3pPr marL="914319" algn="l" defTabSz="914319" rtl="0" eaLnBrk="1" latinLnBrk="0" hangingPunct="1">
      <a:defRPr sz="1300" kern="1200">
        <a:solidFill>
          <a:schemeClr val="tx1"/>
        </a:solidFill>
        <a:latin typeface="+mn-lt"/>
        <a:ea typeface="+mn-ea"/>
        <a:cs typeface="+mn-cs"/>
      </a:defRPr>
    </a:lvl3pPr>
    <a:lvl4pPr marL="1371478" algn="l" defTabSz="914319" rtl="0" eaLnBrk="1" latinLnBrk="0" hangingPunct="1">
      <a:defRPr sz="1300" kern="1200">
        <a:solidFill>
          <a:schemeClr val="tx1"/>
        </a:solidFill>
        <a:latin typeface="+mn-lt"/>
        <a:ea typeface="+mn-ea"/>
        <a:cs typeface="+mn-cs"/>
      </a:defRPr>
    </a:lvl4pPr>
    <a:lvl5pPr marL="1828637" algn="l" defTabSz="914319" rtl="0" eaLnBrk="1" latinLnBrk="0" hangingPunct="1">
      <a:defRPr sz="1300" kern="1200">
        <a:solidFill>
          <a:schemeClr val="tx1"/>
        </a:solidFill>
        <a:latin typeface="+mn-lt"/>
        <a:ea typeface="+mn-ea"/>
        <a:cs typeface="+mn-cs"/>
      </a:defRPr>
    </a:lvl5pPr>
    <a:lvl6pPr marL="2285797" algn="l" defTabSz="914319" rtl="0" eaLnBrk="1" latinLnBrk="0" hangingPunct="1">
      <a:defRPr sz="1300" kern="1200">
        <a:solidFill>
          <a:schemeClr val="tx1"/>
        </a:solidFill>
        <a:latin typeface="+mn-lt"/>
        <a:ea typeface="+mn-ea"/>
        <a:cs typeface="+mn-cs"/>
      </a:defRPr>
    </a:lvl6pPr>
    <a:lvl7pPr marL="2742957" algn="l" defTabSz="914319" rtl="0" eaLnBrk="1" latinLnBrk="0" hangingPunct="1">
      <a:defRPr sz="1300" kern="1200">
        <a:solidFill>
          <a:schemeClr val="tx1"/>
        </a:solidFill>
        <a:latin typeface="+mn-lt"/>
        <a:ea typeface="+mn-ea"/>
        <a:cs typeface="+mn-cs"/>
      </a:defRPr>
    </a:lvl7pPr>
    <a:lvl8pPr marL="3200116" algn="l" defTabSz="914319" rtl="0" eaLnBrk="1" latinLnBrk="0" hangingPunct="1">
      <a:defRPr sz="1300" kern="1200">
        <a:solidFill>
          <a:schemeClr val="tx1"/>
        </a:solidFill>
        <a:latin typeface="+mn-lt"/>
        <a:ea typeface="+mn-ea"/>
        <a:cs typeface="+mn-cs"/>
      </a:defRPr>
    </a:lvl8pPr>
    <a:lvl9pPr marL="3657275" algn="l" defTabSz="91431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341688" y="566738"/>
            <a:ext cx="4010025" cy="2836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576C1AD-26B2-48D6-B130-87AD423C4972}" type="slidenum">
              <a:rPr lang="fr-FR" altLang="en-US">
                <a:solidFill>
                  <a:srgbClr val="000000"/>
                </a:solidFill>
                <a:latin typeface="Arial" charset="0"/>
              </a:rPr>
              <a:pPr/>
              <a:t>3</a:t>
            </a:fld>
            <a:endParaRPr lang="fr-FR" altLang="en-US">
              <a:solidFill>
                <a:srgbClr val="00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428208D-2CCB-430A-A838-D62B9B1E1B08}" type="slidenum">
              <a:rPr lang="fr-FR" altLang="en-US">
                <a:solidFill>
                  <a:srgbClr val="000000"/>
                </a:solidFill>
                <a:latin typeface="Arial" charset="0"/>
              </a:rPr>
              <a:pPr/>
              <a:t>55</a:t>
            </a:fld>
            <a:endParaRPr lang="fr-FR" altLang="en-US">
              <a:solidFill>
                <a:srgbClr val="000000"/>
              </a:solidFill>
              <a:latin typeface="Arial" charset="0"/>
            </a:endParaRPr>
          </a:p>
        </p:txBody>
      </p:sp>
      <p:sp>
        <p:nvSpPr>
          <p:cNvPr id="5123" name="Rectangle 2"/>
          <p:cNvSpPr>
            <a:spLocks noGrp="1" noRot="1" noChangeAspect="1" noChangeArrowheads="1" noTextEdit="1"/>
          </p:cNvSpPr>
          <p:nvPr>
            <p:ph type="sldImg"/>
          </p:nvPr>
        </p:nvSpPr>
        <p:spPr bwMode="auto">
          <a:xfrm>
            <a:off x="3341688" y="566738"/>
            <a:ext cx="4010025" cy="2836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BB1C473F-C1AF-4731-899D-DB2F403CE5DE}" type="slidenum">
              <a:rPr lang="fr-FR" altLang="nl-BE">
                <a:solidFill>
                  <a:srgbClr val="000000"/>
                </a:solidFill>
                <a:latin typeface="Arial" charset="0"/>
              </a:rPr>
              <a:pPr/>
              <a:t>56</a:t>
            </a:fld>
            <a:endParaRPr lang="fr-FR" altLang="nl-BE">
              <a:solidFill>
                <a:srgbClr val="000000"/>
              </a:solidFill>
              <a:latin typeface="Arial" charset="0"/>
            </a:endParaRPr>
          </a:p>
        </p:txBody>
      </p:sp>
      <p:sp>
        <p:nvSpPr>
          <p:cNvPr id="5123" name="Rectangle 2"/>
          <p:cNvSpPr>
            <a:spLocks noGrp="1" noRot="1" noChangeAspect="1" noChangeArrowheads="1" noTextEdit="1"/>
          </p:cNvSpPr>
          <p:nvPr>
            <p:ph type="sldImg"/>
          </p:nvPr>
        </p:nvSpPr>
        <p:spPr bwMode="auto">
          <a:xfrm>
            <a:off x="3341688" y="566738"/>
            <a:ext cx="4010025" cy="2836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341688" y="566738"/>
            <a:ext cx="4010025" cy="2836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E3E327E-4F6E-49D1-97DA-6E6F2F4DB93F}" type="slidenum">
              <a:rPr lang="en-GB" altLang="en-US"/>
              <a:pPr/>
              <a:t>47</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341688" y="566738"/>
            <a:ext cx="4010025" cy="2836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55073A9-DC5C-4543-A820-67686EF7E591}" type="slidenum">
              <a:rPr lang="en-GB" altLang="en-US"/>
              <a:pPr/>
              <a:t>48</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341688" y="566738"/>
            <a:ext cx="4010025" cy="2836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08DC53C-2EF6-4838-AFFD-062CB50D65A9}" type="slidenum">
              <a:rPr lang="en-GB" altLang="en-US"/>
              <a:pPr/>
              <a:t>49</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341688" y="566738"/>
            <a:ext cx="4010025" cy="2836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D785E1C-AF12-41F3-8912-07809134B259}" type="slidenum">
              <a:rPr lang="fr-FR" altLang="en-US">
                <a:solidFill>
                  <a:srgbClr val="000000"/>
                </a:solidFill>
                <a:latin typeface="Arial" charset="0"/>
              </a:rPr>
              <a:pPr/>
              <a:t>50</a:t>
            </a:fld>
            <a:endParaRPr lang="fr-FR" altLang="en-US">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341688" y="566738"/>
            <a:ext cx="4010025" cy="2836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EAE9B06-ED95-4046-BB50-165A32AD9D61}" type="slidenum">
              <a:rPr lang="en-GB" altLang="en-US"/>
              <a:pPr/>
              <a:t>51</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01F249EA-6C5B-4A23-B7B6-52CBFFB5B391}" type="slidenum">
              <a:rPr lang="fr-FR" altLang="en-US">
                <a:solidFill>
                  <a:srgbClr val="000000"/>
                </a:solidFill>
                <a:latin typeface="Arial" charset="0"/>
              </a:rPr>
              <a:pPr/>
              <a:t>52</a:t>
            </a:fld>
            <a:endParaRPr lang="fr-FR" altLang="en-US">
              <a:solidFill>
                <a:srgbClr val="000000"/>
              </a:solidFill>
              <a:latin typeface="Arial" charset="0"/>
            </a:endParaRPr>
          </a:p>
        </p:txBody>
      </p:sp>
      <p:sp>
        <p:nvSpPr>
          <p:cNvPr id="5123" name="Rectangle 2"/>
          <p:cNvSpPr>
            <a:spLocks noGrp="1" noRot="1" noChangeAspect="1" noChangeArrowheads="1" noTextEdit="1"/>
          </p:cNvSpPr>
          <p:nvPr>
            <p:ph type="sldImg"/>
          </p:nvPr>
        </p:nvSpPr>
        <p:spPr bwMode="auto">
          <a:xfrm>
            <a:off x="3341688" y="566738"/>
            <a:ext cx="4010025" cy="2836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8521751-8441-40B0-9E3A-69166D4A28E6}" type="slidenum">
              <a:rPr lang="fr-FR" altLang="en-US">
                <a:solidFill>
                  <a:srgbClr val="000000"/>
                </a:solidFill>
                <a:latin typeface="Arial" charset="0"/>
              </a:rPr>
              <a:pPr/>
              <a:t>53</a:t>
            </a:fld>
            <a:endParaRPr lang="fr-FR" altLang="en-US">
              <a:solidFill>
                <a:srgbClr val="000000"/>
              </a:solidFill>
              <a:latin typeface="Arial" charset="0"/>
            </a:endParaRPr>
          </a:p>
        </p:txBody>
      </p:sp>
      <p:sp>
        <p:nvSpPr>
          <p:cNvPr id="5123" name="Rectangle 2"/>
          <p:cNvSpPr>
            <a:spLocks noGrp="1" noRot="1" noChangeAspect="1" noChangeArrowheads="1" noTextEdit="1"/>
          </p:cNvSpPr>
          <p:nvPr>
            <p:ph type="sldImg"/>
          </p:nvPr>
        </p:nvSpPr>
        <p:spPr bwMode="auto">
          <a:xfrm>
            <a:off x="3341688" y="566738"/>
            <a:ext cx="4010025" cy="2836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2A229C1-92CC-4591-B231-48DC285EEC4F}" type="slidenum">
              <a:rPr lang="fr-FR" altLang="en-US">
                <a:solidFill>
                  <a:srgbClr val="000000"/>
                </a:solidFill>
                <a:latin typeface="Arial" charset="0"/>
              </a:rPr>
              <a:pPr/>
              <a:t>54</a:t>
            </a:fld>
            <a:endParaRPr lang="fr-FR" altLang="en-US">
              <a:solidFill>
                <a:srgbClr val="000000"/>
              </a:solidFill>
              <a:latin typeface="Arial" charset="0"/>
            </a:endParaRPr>
          </a:p>
        </p:txBody>
      </p:sp>
      <p:sp>
        <p:nvSpPr>
          <p:cNvPr id="5123" name="Rectangle 2"/>
          <p:cNvSpPr>
            <a:spLocks noGrp="1" noRot="1" noChangeAspect="1" noChangeArrowheads="1" noTextEdit="1"/>
          </p:cNvSpPr>
          <p:nvPr>
            <p:ph type="sldImg"/>
          </p:nvPr>
        </p:nvSpPr>
        <p:spPr bwMode="auto">
          <a:xfrm>
            <a:off x="3341688" y="566738"/>
            <a:ext cx="4010025" cy="2836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673350" y="3445298"/>
            <a:ext cx="7218045" cy="2089060"/>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673350" y="5517552"/>
            <a:ext cx="7218045" cy="1512570"/>
          </a:xfrm>
        </p:spPr>
        <p:txBody>
          <a:bodyPr/>
          <a:lstStyle>
            <a:lvl1pPr marL="0" indent="0" algn="l">
              <a:buNone/>
              <a:defRPr sz="2100" b="1">
                <a:solidFill>
                  <a:schemeClr val="tx2"/>
                </a:solidFill>
              </a:defRPr>
            </a:lvl1pPr>
            <a:lvl2pPr marL="521574" indent="0" algn="ctr">
              <a:buNone/>
            </a:lvl2pPr>
            <a:lvl3pPr marL="1043148" indent="0" algn="ctr">
              <a:buNone/>
            </a:lvl3pPr>
            <a:lvl4pPr marL="1564721" indent="0" algn="ctr">
              <a:buNone/>
            </a:lvl4pPr>
            <a:lvl5pPr marL="2086295" indent="0" algn="ctr">
              <a:buNone/>
            </a:lvl5pPr>
            <a:lvl6pPr marL="2607869" indent="0" algn="ctr">
              <a:buNone/>
            </a:lvl6pPr>
            <a:lvl7pPr marL="3129443" indent="0" algn="ctr">
              <a:buNone/>
            </a:lvl7pPr>
            <a:lvl8pPr marL="3651016" indent="0" algn="ctr">
              <a:buNone/>
            </a:lvl8pPr>
            <a:lvl9pPr marL="417259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9156493" y="1282068"/>
            <a:ext cx="2520950" cy="445558"/>
          </a:xfrm>
        </p:spPr>
        <p:txBody>
          <a:bodyPr/>
          <a:lstStyle/>
          <a:p>
            <a:fld id="{1D8BD707-D9CF-40AE-B4C6-C98DA3205C09}" type="datetimeFigureOut">
              <a:rPr lang="en-US" smtClean="0"/>
              <a:t>9/29/2016</a:t>
            </a:fld>
            <a:endParaRPr lang="en-US"/>
          </a:p>
        </p:txBody>
      </p:sp>
      <p:sp>
        <p:nvSpPr>
          <p:cNvPr id="17" name="Zástupný symbol pro zápatí 16"/>
          <p:cNvSpPr>
            <a:spLocks noGrp="1"/>
          </p:cNvSpPr>
          <p:nvPr>
            <p:ph type="ftr" sz="quarter" idx="11"/>
          </p:nvPr>
        </p:nvSpPr>
        <p:spPr bwMode="auto">
          <a:xfrm rot="5400000">
            <a:off x="8398393" y="4598650"/>
            <a:ext cx="4033520" cy="449123"/>
          </a:xfrm>
        </p:spPr>
        <p:txBody>
          <a:bodyPr/>
          <a:lstStyle/>
          <a:p>
            <a:endParaRPr lang="cs-CZ"/>
          </a:p>
        </p:txBody>
      </p:sp>
      <p:sp>
        <p:nvSpPr>
          <p:cNvPr id="10" name="Obdélník 9"/>
          <p:cNvSpPr/>
          <p:nvPr/>
        </p:nvSpPr>
        <p:spPr bwMode="auto">
          <a:xfrm>
            <a:off x="445559" y="0"/>
            <a:ext cx="712893" cy="756285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a:p>
        </p:txBody>
      </p:sp>
      <p:sp>
        <p:nvSpPr>
          <p:cNvPr id="12" name="Obdélník 11"/>
          <p:cNvSpPr/>
          <p:nvPr/>
        </p:nvSpPr>
        <p:spPr bwMode="auto">
          <a:xfrm>
            <a:off x="323159" y="0"/>
            <a:ext cx="122399" cy="756285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a:p>
        </p:txBody>
      </p:sp>
      <p:sp>
        <p:nvSpPr>
          <p:cNvPr id="14" name="Obdélník 13"/>
          <p:cNvSpPr/>
          <p:nvPr/>
        </p:nvSpPr>
        <p:spPr bwMode="auto">
          <a:xfrm>
            <a:off x="1158452" y="0"/>
            <a:ext cx="212689" cy="756285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a:p>
        </p:txBody>
      </p:sp>
      <p:sp>
        <p:nvSpPr>
          <p:cNvPr id="19" name="Obdélník 18"/>
          <p:cNvSpPr/>
          <p:nvPr/>
        </p:nvSpPr>
        <p:spPr bwMode="auto">
          <a:xfrm>
            <a:off x="1334710" y="0"/>
            <a:ext cx="269300" cy="756285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a:p>
        </p:txBody>
      </p:sp>
      <p:sp>
        <p:nvSpPr>
          <p:cNvPr id="11" name="Přímá spojnice 10"/>
          <p:cNvSpPr>
            <a:spLocks noChangeShapeType="1"/>
          </p:cNvSpPr>
          <p:nvPr/>
        </p:nvSpPr>
        <p:spPr bwMode="auto">
          <a:xfrm>
            <a:off x="124363" y="0"/>
            <a:ext cx="0" cy="756285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8" name="Přímá spojnice 17"/>
          <p:cNvSpPr>
            <a:spLocks noChangeShapeType="1"/>
          </p:cNvSpPr>
          <p:nvPr/>
        </p:nvSpPr>
        <p:spPr bwMode="auto">
          <a:xfrm>
            <a:off x="1069340" y="0"/>
            <a:ext cx="0" cy="756285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20" name="Přímá spojnice 19"/>
          <p:cNvSpPr>
            <a:spLocks noChangeShapeType="1"/>
          </p:cNvSpPr>
          <p:nvPr/>
        </p:nvSpPr>
        <p:spPr bwMode="auto">
          <a:xfrm>
            <a:off x="998837" y="0"/>
            <a:ext cx="0" cy="756285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6" name="Přímá spojnice 15"/>
          <p:cNvSpPr>
            <a:spLocks noChangeShapeType="1"/>
          </p:cNvSpPr>
          <p:nvPr/>
        </p:nvSpPr>
        <p:spPr bwMode="auto">
          <a:xfrm>
            <a:off x="2019210" y="0"/>
            <a:ext cx="0" cy="756285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5" name="Přímá spojnice 14"/>
          <p:cNvSpPr>
            <a:spLocks noChangeShapeType="1"/>
          </p:cNvSpPr>
          <p:nvPr/>
        </p:nvSpPr>
        <p:spPr bwMode="auto">
          <a:xfrm>
            <a:off x="1247563" y="0"/>
            <a:ext cx="0" cy="756285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22" name="Přímá spojnice 21"/>
          <p:cNvSpPr>
            <a:spLocks noChangeShapeType="1"/>
          </p:cNvSpPr>
          <p:nvPr/>
        </p:nvSpPr>
        <p:spPr bwMode="auto">
          <a:xfrm>
            <a:off x="10658148" y="0"/>
            <a:ext cx="0" cy="756285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27" name="Obdélník 26"/>
          <p:cNvSpPr/>
          <p:nvPr/>
        </p:nvSpPr>
        <p:spPr bwMode="auto">
          <a:xfrm>
            <a:off x="1425787" y="0"/>
            <a:ext cx="89112" cy="756285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1" name="Ovál 20"/>
          <p:cNvSpPr/>
          <p:nvPr/>
        </p:nvSpPr>
        <p:spPr bwMode="auto">
          <a:xfrm>
            <a:off x="712894" y="3781425"/>
            <a:ext cx="1514898" cy="1428538"/>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3" name="Ovál 22"/>
          <p:cNvSpPr/>
          <p:nvPr/>
        </p:nvSpPr>
        <p:spPr bwMode="auto">
          <a:xfrm>
            <a:off x="1531542" y="5366946"/>
            <a:ext cx="750110" cy="70734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4" name="Ovál 23"/>
          <p:cNvSpPr/>
          <p:nvPr/>
        </p:nvSpPr>
        <p:spPr bwMode="auto">
          <a:xfrm>
            <a:off x="1275957" y="6065975"/>
            <a:ext cx="160401" cy="15125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6" name="Ovál 25"/>
          <p:cNvSpPr/>
          <p:nvPr/>
        </p:nvSpPr>
        <p:spPr bwMode="auto">
          <a:xfrm>
            <a:off x="1946199" y="6383045"/>
            <a:ext cx="320802" cy="302514"/>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5" name="Ovál 24"/>
          <p:cNvSpPr/>
          <p:nvPr/>
        </p:nvSpPr>
        <p:spPr>
          <a:xfrm>
            <a:off x="2227792" y="4957868"/>
            <a:ext cx="427736" cy="403352"/>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550150" y="5435263"/>
            <a:ext cx="712893" cy="570714"/>
          </a:xfrm>
        </p:spPr>
        <p:txBody>
          <a:bodyPr/>
          <a:lstStyle/>
          <a:p>
            <a:fld id="{B6F15528-21DE-4FAA-801E-634DDDAF4B2B}"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D8BD707-D9CF-40AE-B4C6-C98DA3205C09}" type="datetimeFigureOut">
              <a:rPr lang="en-US" smtClean="0"/>
              <a:t>9/29/2016</a:t>
            </a:fld>
            <a:endParaRPr lang="en-US"/>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6F15528-21DE-4FAA-801E-634DDDAF4B2B}"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752715" y="302866"/>
            <a:ext cx="1960457" cy="6452932"/>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534670" y="302865"/>
            <a:ext cx="7039822" cy="6452932"/>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D8BD707-D9CF-40AE-B4C6-C98DA3205C09}" type="datetimeFigureOut">
              <a:rPr lang="en-US" smtClean="0"/>
              <a:t>9/29/2016</a:t>
            </a:fld>
            <a:endParaRPr lang="en-US"/>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6F15528-21DE-4FAA-801E-634DDDAF4B2B}"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534670" y="1764665"/>
            <a:ext cx="8732943" cy="5374665"/>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1D8BD707-D9CF-40AE-B4C6-C98DA3205C09}" type="datetimeFigureOut">
              <a:rPr lang="en-US" smtClean="0"/>
              <a:t>9/29/2016</a:t>
            </a:fld>
            <a:endParaRPr lang="en-US"/>
          </a:p>
        </p:txBody>
      </p:sp>
      <p:sp>
        <p:nvSpPr>
          <p:cNvPr id="9" name="Zástupný symbol pro číslo snímku 8"/>
          <p:cNvSpPr>
            <a:spLocks noGrp="1"/>
          </p:cNvSpPr>
          <p:nvPr>
            <p:ph type="sldNum" sz="quarter" idx="15"/>
          </p:nvPr>
        </p:nvSpPr>
        <p:spPr/>
        <p:txBody>
          <a:bodyPr rtlCol="0"/>
          <a:lstStyle/>
          <a:p>
            <a:fld id="{B6F15528-21DE-4FAA-801E-634DDDAF4B2B}"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673350" y="3193204"/>
            <a:ext cx="7218045" cy="2264653"/>
          </a:xfrm>
        </p:spPr>
        <p:txBody>
          <a:bodyPr/>
          <a:lstStyle>
            <a:lvl1pPr algn="l">
              <a:buNone/>
              <a:defRPr sz="34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673350" y="5525082"/>
            <a:ext cx="7218045" cy="1512570"/>
          </a:xfrm>
        </p:spPr>
        <p:txBody>
          <a:bodyPr anchor="t"/>
          <a:lstStyle>
            <a:lvl1pPr marL="0" indent="0">
              <a:buNone/>
              <a:defRPr sz="2100" b="1">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9154897" y="1278027"/>
            <a:ext cx="2520950" cy="445558"/>
          </a:xfrm>
        </p:spPr>
        <p:txBody>
          <a:bodyPr/>
          <a:lstStyle/>
          <a:p>
            <a:fld id="{1D8BD707-D9CF-40AE-B4C6-C98DA3205C09}" type="datetimeFigureOut">
              <a:rPr lang="en-US" smtClean="0"/>
              <a:t>9/29/2016</a:t>
            </a:fld>
            <a:endParaRPr lang="en-US"/>
          </a:p>
        </p:txBody>
      </p:sp>
      <p:sp>
        <p:nvSpPr>
          <p:cNvPr id="5" name="Zástupný symbol pro zápatí 4"/>
          <p:cNvSpPr>
            <a:spLocks noGrp="1"/>
          </p:cNvSpPr>
          <p:nvPr>
            <p:ph type="ftr" sz="quarter" idx="11"/>
          </p:nvPr>
        </p:nvSpPr>
        <p:spPr bwMode="auto">
          <a:xfrm rot="5400000">
            <a:off x="8398612" y="4595495"/>
            <a:ext cx="4033520" cy="449123"/>
          </a:xfrm>
        </p:spPr>
        <p:txBody>
          <a:bodyPr/>
          <a:lstStyle/>
          <a:p>
            <a:endParaRPr lang="cs-CZ"/>
          </a:p>
        </p:txBody>
      </p:sp>
      <p:sp>
        <p:nvSpPr>
          <p:cNvPr id="9" name="Obdélník 8"/>
          <p:cNvSpPr/>
          <p:nvPr/>
        </p:nvSpPr>
        <p:spPr bwMode="auto">
          <a:xfrm>
            <a:off x="445559" y="0"/>
            <a:ext cx="712893" cy="756285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a:p>
        </p:txBody>
      </p:sp>
      <p:sp>
        <p:nvSpPr>
          <p:cNvPr id="10" name="Obdélník 9"/>
          <p:cNvSpPr/>
          <p:nvPr/>
        </p:nvSpPr>
        <p:spPr bwMode="auto">
          <a:xfrm>
            <a:off x="323159" y="0"/>
            <a:ext cx="122399" cy="756285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a:p>
        </p:txBody>
      </p:sp>
      <p:sp>
        <p:nvSpPr>
          <p:cNvPr id="11" name="Obdélník 10"/>
          <p:cNvSpPr/>
          <p:nvPr/>
        </p:nvSpPr>
        <p:spPr bwMode="auto">
          <a:xfrm>
            <a:off x="1158452" y="0"/>
            <a:ext cx="212689" cy="756285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a:p>
        </p:txBody>
      </p:sp>
      <p:sp>
        <p:nvSpPr>
          <p:cNvPr id="12" name="Obdélník 11"/>
          <p:cNvSpPr/>
          <p:nvPr/>
        </p:nvSpPr>
        <p:spPr bwMode="auto">
          <a:xfrm>
            <a:off x="1334710" y="0"/>
            <a:ext cx="269300" cy="756285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a:p>
        </p:txBody>
      </p:sp>
      <p:sp>
        <p:nvSpPr>
          <p:cNvPr id="13" name="Přímá spojnice 12"/>
          <p:cNvSpPr>
            <a:spLocks noChangeShapeType="1"/>
          </p:cNvSpPr>
          <p:nvPr/>
        </p:nvSpPr>
        <p:spPr bwMode="auto">
          <a:xfrm>
            <a:off x="124363" y="0"/>
            <a:ext cx="0" cy="756285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4" name="Přímá spojnice 13"/>
          <p:cNvSpPr>
            <a:spLocks noChangeShapeType="1"/>
          </p:cNvSpPr>
          <p:nvPr/>
        </p:nvSpPr>
        <p:spPr bwMode="auto">
          <a:xfrm>
            <a:off x="1069340" y="0"/>
            <a:ext cx="0" cy="756285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5" name="Přímá spojnice 14"/>
          <p:cNvSpPr>
            <a:spLocks noChangeShapeType="1"/>
          </p:cNvSpPr>
          <p:nvPr/>
        </p:nvSpPr>
        <p:spPr bwMode="auto">
          <a:xfrm>
            <a:off x="998837" y="0"/>
            <a:ext cx="0" cy="756285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6" name="Přímá spojnice 15"/>
          <p:cNvSpPr>
            <a:spLocks noChangeShapeType="1"/>
          </p:cNvSpPr>
          <p:nvPr/>
        </p:nvSpPr>
        <p:spPr bwMode="auto">
          <a:xfrm>
            <a:off x="2019210" y="0"/>
            <a:ext cx="0" cy="756285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7" name="Přímá spojnice 16"/>
          <p:cNvSpPr>
            <a:spLocks noChangeShapeType="1"/>
          </p:cNvSpPr>
          <p:nvPr/>
        </p:nvSpPr>
        <p:spPr bwMode="auto">
          <a:xfrm>
            <a:off x="1247563" y="0"/>
            <a:ext cx="0" cy="756285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8" name="Obdélník 17"/>
          <p:cNvSpPr/>
          <p:nvPr/>
        </p:nvSpPr>
        <p:spPr bwMode="auto">
          <a:xfrm>
            <a:off x="1425787" y="0"/>
            <a:ext cx="89112" cy="756285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19" name="Ovál 18"/>
          <p:cNvSpPr/>
          <p:nvPr/>
        </p:nvSpPr>
        <p:spPr bwMode="auto">
          <a:xfrm>
            <a:off x="712894" y="3781425"/>
            <a:ext cx="1514898" cy="1428538"/>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0" name="Ovál 19"/>
          <p:cNvSpPr/>
          <p:nvPr/>
        </p:nvSpPr>
        <p:spPr bwMode="auto">
          <a:xfrm>
            <a:off x="1549168" y="5366946"/>
            <a:ext cx="750110" cy="70734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1" name="Ovál 20"/>
          <p:cNvSpPr/>
          <p:nvPr/>
        </p:nvSpPr>
        <p:spPr bwMode="auto">
          <a:xfrm>
            <a:off x="1275957" y="6065975"/>
            <a:ext cx="160401" cy="151257"/>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2" name="Ovál 21"/>
          <p:cNvSpPr/>
          <p:nvPr/>
        </p:nvSpPr>
        <p:spPr bwMode="auto">
          <a:xfrm>
            <a:off x="1946199" y="6386407"/>
            <a:ext cx="320802" cy="302514"/>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3" name="Ovál 22"/>
          <p:cNvSpPr/>
          <p:nvPr/>
        </p:nvSpPr>
        <p:spPr bwMode="auto">
          <a:xfrm>
            <a:off x="2197433" y="4940321"/>
            <a:ext cx="427736" cy="403352"/>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6" name="Přímá spojnice 25"/>
          <p:cNvSpPr>
            <a:spLocks noChangeShapeType="1"/>
          </p:cNvSpPr>
          <p:nvPr/>
        </p:nvSpPr>
        <p:spPr bwMode="auto">
          <a:xfrm>
            <a:off x="10639540" y="0"/>
            <a:ext cx="0" cy="756285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6" name="Zástupný symbol pro číslo snímku 5"/>
          <p:cNvSpPr>
            <a:spLocks noGrp="1"/>
          </p:cNvSpPr>
          <p:nvPr>
            <p:ph type="sldNum" sz="quarter" idx="12"/>
          </p:nvPr>
        </p:nvSpPr>
        <p:spPr bwMode="auto">
          <a:xfrm>
            <a:off x="1567776" y="5435263"/>
            <a:ext cx="712893" cy="570714"/>
          </a:xfrm>
        </p:spPr>
        <p:txBody>
          <a:bodyPr/>
          <a:lstStyle/>
          <a:p>
            <a:fld id="{B6F15528-21DE-4FAA-801E-634DDDAF4B2B}"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1D8BD707-D9CF-40AE-B4C6-C98DA3205C09}" type="datetimeFigureOut">
              <a:rPr lang="en-US" smtClean="0"/>
              <a:t>9/29/2016</a:t>
            </a:fld>
            <a:endParaRPr lang="en-US"/>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6F15528-21DE-4FAA-801E-634DDDAF4B2B}" type="slidenum">
              <a:rPr lang="cs-CZ" smtClean="0"/>
              <a:t>‹#›</a:t>
            </a:fld>
            <a:endParaRPr lang="cs-CZ"/>
          </a:p>
        </p:txBody>
      </p:sp>
      <p:sp>
        <p:nvSpPr>
          <p:cNvPr id="9" name="Zástupný symbol pro obsah 8"/>
          <p:cNvSpPr>
            <a:spLocks noGrp="1"/>
          </p:cNvSpPr>
          <p:nvPr>
            <p:ph sz="quarter" idx="1"/>
          </p:nvPr>
        </p:nvSpPr>
        <p:spPr>
          <a:xfrm>
            <a:off x="534670" y="1764665"/>
            <a:ext cx="4277360" cy="50419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993818" y="1764665"/>
            <a:ext cx="4277360" cy="50419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4670" y="301113"/>
            <a:ext cx="8822055" cy="1260475"/>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CC57F9FE-ED91-4ECF-B44E-61D5961172A5}" type="datetimeFigureOut">
              <a:rPr lang="cs-CZ" smtClean="0">
                <a:solidFill>
                  <a:srgbClr val="575F6D"/>
                </a:solidFill>
              </a:rPr>
              <a:pPr/>
              <a:t>29. 9. 2016</a:t>
            </a:fld>
            <a:endParaRPr lang="cs-CZ">
              <a:solidFill>
                <a:srgbClr val="575F6D"/>
              </a:solidFill>
            </a:endParaRPr>
          </a:p>
        </p:txBody>
      </p:sp>
      <p:sp>
        <p:nvSpPr>
          <p:cNvPr id="8" name="Zástupný symbol pro zápatí 7"/>
          <p:cNvSpPr>
            <a:spLocks noGrp="1"/>
          </p:cNvSpPr>
          <p:nvPr>
            <p:ph type="ftr" sz="quarter" idx="11"/>
          </p:nvPr>
        </p:nvSpPr>
        <p:spPr/>
        <p:txBody>
          <a:bodyPr/>
          <a:lstStyle/>
          <a:p>
            <a:endParaRPr lang="cs-CZ">
              <a:solidFill>
                <a:srgbClr val="575F6D"/>
              </a:solidFill>
            </a:endParaRPr>
          </a:p>
        </p:txBody>
      </p:sp>
      <p:sp>
        <p:nvSpPr>
          <p:cNvPr id="9" name="Zástupný symbol pro číslo snímku 8"/>
          <p:cNvSpPr>
            <a:spLocks noGrp="1"/>
          </p:cNvSpPr>
          <p:nvPr>
            <p:ph type="sldNum" sz="quarter" idx="12"/>
          </p:nvPr>
        </p:nvSpPr>
        <p:spPr/>
        <p:txBody>
          <a:bodyPr/>
          <a:lstStyle/>
          <a:p>
            <a:fld id="{A887D0BC-589A-4271-9F9F-D38934F2AB0F}" type="slidenum">
              <a:rPr lang="cs-CZ" smtClean="0"/>
              <a:pPr/>
              <a:t>‹#›</a:t>
            </a:fld>
            <a:endParaRPr lang="cs-CZ"/>
          </a:p>
        </p:txBody>
      </p:sp>
      <p:sp>
        <p:nvSpPr>
          <p:cNvPr id="11" name="Zástupný symbol pro obsah 10"/>
          <p:cNvSpPr>
            <a:spLocks noGrp="1"/>
          </p:cNvSpPr>
          <p:nvPr>
            <p:ph sz="quarter" idx="2"/>
          </p:nvPr>
        </p:nvSpPr>
        <p:spPr>
          <a:xfrm>
            <a:off x="534670" y="2604982"/>
            <a:ext cx="4277360" cy="4285615"/>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5112782" y="2604982"/>
            <a:ext cx="4277360" cy="4285615"/>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534670" y="1731052"/>
            <a:ext cx="4277360" cy="726034"/>
          </a:xfrm>
          <a:prstGeom prst="roundRect">
            <a:avLst>
              <a:gd name="adj" fmla="val 16667"/>
            </a:avLst>
          </a:prstGeom>
          <a:solidFill>
            <a:schemeClr val="accent1"/>
          </a:solidFill>
        </p:spPr>
        <p:txBody>
          <a:bodyPr rtlCol="0" anchor="ctr">
            <a:noAutofit/>
          </a:bodyPr>
          <a:lstStyle>
            <a:lvl1pPr marL="0" indent="0">
              <a:buFontTx/>
              <a:buNone/>
              <a:defRPr sz="23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5079365" y="1731052"/>
            <a:ext cx="4277360" cy="726034"/>
          </a:xfrm>
          <a:prstGeom prst="roundRect">
            <a:avLst>
              <a:gd name="adj" fmla="val 16667"/>
            </a:avLst>
          </a:prstGeom>
          <a:solidFill>
            <a:schemeClr val="accent1"/>
          </a:solidFill>
        </p:spPr>
        <p:txBody>
          <a:bodyPr rtlCol="0" anchor="ctr">
            <a:noAutofit/>
          </a:bodyPr>
          <a:lstStyle>
            <a:lvl1pPr marL="0" indent="0">
              <a:buFontTx/>
              <a:buNone/>
              <a:defRPr sz="23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1D8BD707-D9CF-40AE-B4C6-C98DA3205C09}" type="datetimeFigureOut">
              <a:rPr lang="en-US" smtClean="0"/>
              <a:t>9/29/2016</a:t>
            </a:fld>
            <a:endParaRPr lang="en-US"/>
          </a:p>
        </p:txBody>
      </p:sp>
      <p:sp>
        <p:nvSpPr>
          <p:cNvPr id="7" name="Zástupný symbol pro číslo snímku 6"/>
          <p:cNvSpPr>
            <a:spLocks noGrp="1"/>
          </p:cNvSpPr>
          <p:nvPr>
            <p:ph type="sldNum" sz="quarter" idx="11"/>
          </p:nvPr>
        </p:nvSpPr>
        <p:spPr/>
        <p:txBody>
          <a:bodyPr rtlCol="0"/>
          <a:lstStyle/>
          <a:p>
            <a:fld id="{B6F15528-21DE-4FAA-801E-634DDDAF4B2B}"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D8BD707-D9CF-40AE-B4C6-C98DA3205C09}" type="datetimeFigureOut">
              <a:rPr lang="en-US" smtClean="0"/>
              <a:t>9/29/2016</a:t>
            </a:fld>
            <a:endParaRPr lang="en-US"/>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6F15528-21DE-4FAA-801E-634DDDAF4B2B}"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10247842" y="0"/>
            <a:ext cx="0" cy="756285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104315" tIns="52157" rIns="104315" bIns="52157" anchor="t" compatLnSpc="1"/>
          <a:lstStyle/>
          <a:p>
            <a:endParaRPr kumimoji="0" lang="en-US" dirty="0"/>
          </a:p>
        </p:txBody>
      </p:sp>
      <p:sp>
        <p:nvSpPr>
          <p:cNvPr id="2" name="Nadpis 1"/>
          <p:cNvSpPr>
            <a:spLocks noGrp="1"/>
          </p:cNvSpPr>
          <p:nvPr>
            <p:ph type="title"/>
          </p:nvPr>
        </p:nvSpPr>
        <p:spPr>
          <a:xfrm rot="5400000">
            <a:off x="4153503" y="3514090"/>
            <a:ext cx="6957822" cy="534670"/>
          </a:xfrm>
        </p:spPr>
        <p:txBody>
          <a:bodyPr anchor="b"/>
          <a:lstStyle>
            <a:lvl1pPr algn="l">
              <a:buNone/>
              <a:defRPr sz="23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7966583" y="302514"/>
            <a:ext cx="1785798" cy="5495671"/>
          </a:xfrm>
        </p:spPr>
        <p:txBody>
          <a:bodyPr/>
          <a:lstStyle>
            <a:lvl1pPr marL="0" indent="0">
              <a:spcBef>
                <a:spcPts val="456"/>
              </a:spcBef>
              <a:spcAft>
                <a:spcPts val="1141"/>
              </a:spcAft>
              <a:buNone/>
              <a:defRPr sz="1400"/>
            </a:lvl1pPr>
            <a:lvl2pPr>
              <a:buNone/>
              <a:defRPr sz="1400"/>
            </a:lvl2pPr>
            <a:lvl3pPr>
              <a:buNone/>
              <a:defRPr sz="1100"/>
            </a:lvl3pPr>
            <a:lvl4pPr>
              <a:buNone/>
              <a:defRPr sz="1000"/>
            </a:lvl4pPr>
            <a:lvl5pPr>
              <a:buNone/>
              <a:defRPr sz="10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7307157" y="0"/>
            <a:ext cx="0" cy="756285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04315" tIns="52157" rIns="104315" bIns="52157" anchor="t" compatLnSpc="1"/>
          <a:lstStyle/>
          <a:p>
            <a:endParaRPr kumimoji="0" lang="en-US" dirty="0"/>
          </a:p>
        </p:txBody>
      </p:sp>
      <p:sp>
        <p:nvSpPr>
          <p:cNvPr id="9" name="Přímá spojnice 8"/>
          <p:cNvSpPr>
            <a:spLocks noChangeShapeType="1"/>
          </p:cNvSpPr>
          <p:nvPr/>
        </p:nvSpPr>
        <p:spPr bwMode="auto">
          <a:xfrm>
            <a:off x="7241546" y="0"/>
            <a:ext cx="0" cy="7562850"/>
          </a:xfrm>
          <a:prstGeom prst="line">
            <a:avLst/>
          </a:prstGeom>
          <a:noFill/>
          <a:ln w="12700" cap="flat" cmpd="sng" algn="ctr">
            <a:solidFill>
              <a:schemeClr val="accent1"/>
            </a:solidFill>
            <a:prstDash val="solid"/>
            <a:round/>
            <a:headEnd type="none" w="med" len="med"/>
            <a:tailEnd type="none" w="med" len="med"/>
          </a:ln>
          <a:effectLst/>
        </p:spPr>
        <p:txBody>
          <a:bodyPr vert="horz" wrap="square" lIns="104315" tIns="52157" rIns="104315" bIns="52157" anchor="t" compatLnSpc="1"/>
          <a:lstStyle/>
          <a:p>
            <a:endParaRPr kumimoji="0" lang="en-US" dirty="0"/>
          </a:p>
        </p:txBody>
      </p:sp>
      <p:sp>
        <p:nvSpPr>
          <p:cNvPr id="11" name="Přímá spojnice 10"/>
          <p:cNvSpPr>
            <a:spLocks noChangeShapeType="1"/>
          </p:cNvSpPr>
          <p:nvPr/>
        </p:nvSpPr>
        <p:spPr bwMode="auto">
          <a:xfrm>
            <a:off x="10515177" y="0"/>
            <a:ext cx="0" cy="7562850"/>
          </a:xfrm>
          <a:prstGeom prst="line">
            <a:avLst/>
          </a:prstGeom>
          <a:noFill/>
          <a:ln w="19050" cap="flat" cmpd="sng" algn="ctr">
            <a:solidFill>
              <a:schemeClr val="accent1"/>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2" name="Obdélník 11"/>
          <p:cNvSpPr/>
          <p:nvPr/>
        </p:nvSpPr>
        <p:spPr bwMode="auto">
          <a:xfrm>
            <a:off x="10336953" y="0"/>
            <a:ext cx="356447" cy="756285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a:p>
        </p:txBody>
      </p:sp>
      <p:sp>
        <p:nvSpPr>
          <p:cNvPr id="13" name="Přímá spojnice 12"/>
          <p:cNvSpPr>
            <a:spLocks noChangeShapeType="1"/>
          </p:cNvSpPr>
          <p:nvPr/>
        </p:nvSpPr>
        <p:spPr bwMode="auto">
          <a:xfrm>
            <a:off x="10426065" y="0"/>
            <a:ext cx="0" cy="7562850"/>
          </a:xfrm>
          <a:prstGeom prst="line">
            <a:avLst/>
          </a:prstGeom>
          <a:noFill/>
          <a:ln w="9525" cap="flat" cmpd="sng" algn="ctr">
            <a:solidFill>
              <a:schemeClr val="accent1"/>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4" name="Ovál 13"/>
          <p:cNvSpPr/>
          <p:nvPr/>
        </p:nvSpPr>
        <p:spPr>
          <a:xfrm>
            <a:off x="9538513" y="6302375"/>
            <a:ext cx="641604" cy="605028"/>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18" name="Zástupný symbol pro obsah 17"/>
          <p:cNvSpPr>
            <a:spLocks noGrp="1"/>
          </p:cNvSpPr>
          <p:nvPr>
            <p:ph sz="quarter" idx="1"/>
          </p:nvPr>
        </p:nvSpPr>
        <p:spPr>
          <a:xfrm>
            <a:off x="356447" y="302514"/>
            <a:ext cx="6594263" cy="697799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1D8BD707-D9CF-40AE-B4C6-C98DA3205C09}" type="datetimeFigureOut">
              <a:rPr lang="en-US" smtClean="0"/>
              <a:t>9/29/2016</a:t>
            </a:fld>
            <a:endParaRPr lang="en-US"/>
          </a:p>
        </p:txBody>
      </p:sp>
      <p:sp>
        <p:nvSpPr>
          <p:cNvPr id="22" name="Zástupný symbol pro číslo snímku 21"/>
          <p:cNvSpPr>
            <a:spLocks noGrp="1"/>
          </p:cNvSpPr>
          <p:nvPr>
            <p:ph type="sldNum" sz="quarter" idx="15"/>
          </p:nvPr>
        </p:nvSpPr>
        <p:spPr/>
        <p:txBody>
          <a:bodyPr rtlCol="0"/>
          <a:lstStyle/>
          <a:p>
            <a:fld id="{B6F15528-21DE-4FAA-801E-634DDDAF4B2B}"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10247842" y="0"/>
            <a:ext cx="0" cy="756285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3" name="Ovál 12"/>
          <p:cNvSpPr/>
          <p:nvPr/>
        </p:nvSpPr>
        <p:spPr>
          <a:xfrm>
            <a:off x="9538513" y="6302375"/>
            <a:ext cx="641604" cy="605028"/>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 name="Nadpis 1"/>
          <p:cNvSpPr>
            <a:spLocks noGrp="1"/>
          </p:cNvSpPr>
          <p:nvPr>
            <p:ph type="title"/>
          </p:nvPr>
        </p:nvSpPr>
        <p:spPr>
          <a:xfrm rot="5400000">
            <a:off x="4128106" y="3514090"/>
            <a:ext cx="6957822" cy="534670"/>
          </a:xfrm>
        </p:spPr>
        <p:txBody>
          <a:bodyPr anchor="b"/>
          <a:lstStyle>
            <a:lvl1pPr algn="l">
              <a:buNone/>
              <a:defRPr sz="23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7218045" cy="756285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7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7912225" y="292010"/>
            <a:ext cx="1782233" cy="5465420"/>
          </a:xfrm>
        </p:spPr>
        <p:txBody>
          <a:bodyPr rot="0" spcFirstLastPara="0" vertOverflow="overflow" horzOverflow="overflow" vert="horz" wrap="square" lIns="104315" tIns="52157" rIns="104315" bIns="52157" numCol="1" spcCol="312944" rtlCol="0" fromWordArt="0" anchor="t" anchorCtr="0" forceAA="0" compatLnSpc="1">
            <a:normAutofit/>
          </a:bodyPr>
          <a:lstStyle>
            <a:lvl1pPr marL="0" indent="0">
              <a:spcBef>
                <a:spcPts val="114"/>
              </a:spcBef>
              <a:spcAft>
                <a:spcPts val="456"/>
              </a:spcAft>
              <a:buFontTx/>
              <a:buNone/>
              <a:defRPr sz="1400"/>
            </a:lvl1pPr>
            <a:lvl2pPr>
              <a:defRPr sz="1400"/>
            </a:lvl2pPr>
            <a:lvl3pPr>
              <a:defRPr sz="1100"/>
            </a:lvl3pPr>
            <a:lvl4pPr>
              <a:defRPr sz="1000"/>
            </a:lvl4pPr>
            <a:lvl5pPr>
              <a:defRPr sz="10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10515177" y="0"/>
            <a:ext cx="0" cy="7562850"/>
          </a:xfrm>
          <a:prstGeom prst="line">
            <a:avLst/>
          </a:prstGeom>
          <a:noFill/>
          <a:ln w="9525" cap="flat" cmpd="sng" algn="ctr">
            <a:solidFill>
              <a:schemeClr val="tx1"/>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1" name="Obdélník 10"/>
          <p:cNvSpPr/>
          <p:nvPr/>
        </p:nvSpPr>
        <p:spPr bwMode="auto">
          <a:xfrm>
            <a:off x="10336953" y="0"/>
            <a:ext cx="356447" cy="756285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a:p>
        </p:txBody>
      </p:sp>
      <p:sp>
        <p:nvSpPr>
          <p:cNvPr id="12" name="Přímá spojnice 11"/>
          <p:cNvSpPr>
            <a:spLocks noChangeShapeType="1"/>
          </p:cNvSpPr>
          <p:nvPr/>
        </p:nvSpPr>
        <p:spPr bwMode="auto">
          <a:xfrm>
            <a:off x="10426065" y="0"/>
            <a:ext cx="0" cy="7562850"/>
          </a:xfrm>
          <a:prstGeom prst="line">
            <a:avLst/>
          </a:prstGeom>
          <a:noFill/>
          <a:ln w="9525" cap="flat" cmpd="sng" algn="ctr">
            <a:solidFill>
              <a:schemeClr val="accent1"/>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9" name="Přímá spojnice 18"/>
          <p:cNvSpPr>
            <a:spLocks noChangeShapeType="1"/>
          </p:cNvSpPr>
          <p:nvPr/>
        </p:nvSpPr>
        <p:spPr bwMode="auto">
          <a:xfrm>
            <a:off x="7307157" y="0"/>
            <a:ext cx="0" cy="756285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104315" tIns="52157" rIns="104315" bIns="52157" anchor="t" compatLnSpc="1"/>
          <a:lstStyle/>
          <a:p>
            <a:endParaRPr kumimoji="0" lang="en-US" dirty="0"/>
          </a:p>
        </p:txBody>
      </p:sp>
      <p:sp>
        <p:nvSpPr>
          <p:cNvPr id="20" name="Přímá spojnice 19"/>
          <p:cNvSpPr>
            <a:spLocks noChangeShapeType="1"/>
          </p:cNvSpPr>
          <p:nvPr/>
        </p:nvSpPr>
        <p:spPr bwMode="auto">
          <a:xfrm>
            <a:off x="7241546" y="0"/>
            <a:ext cx="0" cy="7562850"/>
          </a:xfrm>
          <a:prstGeom prst="line">
            <a:avLst/>
          </a:prstGeom>
          <a:noFill/>
          <a:ln w="12700" cap="flat" cmpd="sng" algn="ctr">
            <a:solidFill>
              <a:schemeClr val="accent1"/>
            </a:solidFill>
            <a:prstDash val="solid"/>
            <a:round/>
            <a:headEnd type="none" w="med" len="med"/>
            <a:tailEnd type="none" w="med" len="med"/>
          </a:ln>
          <a:effectLst/>
        </p:spPr>
        <p:txBody>
          <a:bodyPr vert="horz" wrap="square" lIns="104315" tIns="52157" rIns="104315" bIns="52157" anchor="t" compatLnSpc="1"/>
          <a:lstStyle/>
          <a:p>
            <a:endParaRPr kumimoji="0" lang="en-US" dirty="0"/>
          </a:p>
        </p:txBody>
      </p:sp>
      <p:sp>
        <p:nvSpPr>
          <p:cNvPr id="17" name="Zástupný symbol pro datum 16"/>
          <p:cNvSpPr>
            <a:spLocks noGrp="1"/>
          </p:cNvSpPr>
          <p:nvPr>
            <p:ph type="dt" sz="half" idx="10"/>
          </p:nvPr>
        </p:nvSpPr>
        <p:spPr/>
        <p:txBody>
          <a:bodyPr rtlCol="0"/>
          <a:lstStyle/>
          <a:p>
            <a:fld id="{1D8BD707-D9CF-40AE-B4C6-C98DA3205C09}" type="datetimeFigureOut">
              <a:rPr lang="en-US" smtClean="0"/>
              <a:t>9/29/2016</a:t>
            </a:fld>
            <a:endParaRPr lang="en-US"/>
          </a:p>
        </p:txBody>
      </p:sp>
      <p:sp>
        <p:nvSpPr>
          <p:cNvPr id="18" name="Zástupný symbol pro číslo snímku 17"/>
          <p:cNvSpPr>
            <a:spLocks noGrp="1"/>
          </p:cNvSpPr>
          <p:nvPr>
            <p:ph type="sldNum" sz="quarter" idx="11"/>
          </p:nvPr>
        </p:nvSpPr>
        <p:spPr/>
        <p:txBody>
          <a:bodyPr rtlCol="0"/>
          <a:lstStyle/>
          <a:p>
            <a:fld id="{B6F15528-21DE-4FAA-801E-634DDDAF4B2B}"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10247842" y="0"/>
            <a:ext cx="0" cy="756285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104315" tIns="52157" rIns="104315" bIns="52157" anchor="t" compatLnSpc="1"/>
          <a:lstStyle/>
          <a:p>
            <a:endParaRPr kumimoji="0" lang="en-US" dirty="0"/>
          </a:p>
        </p:txBody>
      </p:sp>
      <p:sp>
        <p:nvSpPr>
          <p:cNvPr id="22" name="Zástupný symbol pro nadpis 21"/>
          <p:cNvSpPr>
            <a:spLocks noGrp="1"/>
          </p:cNvSpPr>
          <p:nvPr>
            <p:ph type="title"/>
          </p:nvPr>
        </p:nvSpPr>
        <p:spPr>
          <a:xfrm>
            <a:off x="534670" y="302865"/>
            <a:ext cx="8732943" cy="1260475"/>
          </a:xfrm>
          <a:prstGeom prst="rect">
            <a:avLst/>
          </a:prstGeom>
        </p:spPr>
        <p:txBody>
          <a:bodyPr vert="horz" lIns="104315" tIns="52157" rIns="104315" bIns="52157"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534670" y="1764665"/>
            <a:ext cx="8732943" cy="5374665"/>
          </a:xfrm>
          <a:prstGeom prst="rect">
            <a:avLst/>
          </a:prstGeom>
        </p:spPr>
        <p:txBody>
          <a:bodyPr vert="horz" lIns="104315" tIns="52157" rIns="104315" bIns="52157">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8942578" y="1180240"/>
            <a:ext cx="2218436" cy="449123"/>
          </a:xfrm>
          <a:prstGeom prst="rect">
            <a:avLst/>
          </a:prstGeom>
        </p:spPr>
        <p:txBody>
          <a:bodyPr vert="horz" lIns="104315" tIns="52157" rIns="104315" bIns="52157" anchor="ctr" anchorCtr="0"/>
          <a:lstStyle>
            <a:lvl1pPr algn="r" eaLnBrk="1" latinLnBrk="0" hangingPunct="1">
              <a:defRPr kumimoji="0" sz="1400">
                <a:solidFill>
                  <a:schemeClr val="tx2"/>
                </a:solidFill>
              </a:defRPr>
            </a:lvl1pPr>
          </a:lstStyle>
          <a:p>
            <a:fld id="{1D8BD707-D9CF-40AE-B4C6-C98DA3205C09}" type="datetimeFigureOut">
              <a:rPr lang="en-US" smtClean="0"/>
              <a:t>9/29/2016</a:t>
            </a:fld>
            <a:endParaRPr lang="en-US"/>
          </a:p>
        </p:txBody>
      </p:sp>
      <p:sp>
        <p:nvSpPr>
          <p:cNvPr id="3" name="Zástupný symbol pro zápatí 2"/>
          <p:cNvSpPr>
            <a:spLocks noGrp="1"/>
          </p:cNvSpPr>
          <p:nvPr>
            <p:ph type="ftr" sz="quarter" idx="3"/>
          </p:nvPr>
        </p:nvSpPr>
        <p:spPr>
          <a:xfrm rot="5400000">
            <a:off x="8281314" y="4109153"/>
            <a:ext cx="3529330" cy="427736"/>
          </a:xfrm>
          <a:prstGeom prst="rect">
            <a:avLst/>
          </a:prstGeom>
        </p:spPr>
        <p:txBody>
          <a:bodyPr vert="horz" lIns="104315" tIns="52157" rIns="104315" bIns="52157" anchor="ctr" anchorCtr="0"/>
          <a:lstStyle>
            <a:lvl1pPr algn="l" eaLnBrk="1" latinLnBrk="0" hangingPunct="1">
              <a:defRPr kumimoji="0" sz="1400">
                <a:solidFill>
                  <a:schemeClr val="tx2"/>
                </a:solidFill>
              </a:defRPr>
            </a:lvl1pPr>
          </a:lstStyle>
          <a:p>
            <a:endParaRPr lang="cs-CZ"/>
          </a:p>
        </p:txBody>
      </p:sp>
      <p:sp>
        <p:nvSpPr>
          <p:cNvPr id="7" name="Přímá spojnice 6"/>
          <p:cNvSpPr>
            <a:spLocks noChangeShapeType="1"/>
          </p:cNvSpPr>
          <p:nvPr/>
        </p:nvSpPr>
        <p:spPr bwMode="auto">
          <a:xfrm>
            <a:off x="89112" y="0"/>
            <a:ext cx="0" cy="756285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9" name="Přímá spojnice 8"/>
          <p:cNvSpPr>
            <a:spLocks noChangeShapeType="1"/>
          </p:cNvSpPr>
          <p:nvPr/>
        </p:nvSpPr>
        <p:spPr bwMode="auto">
          <a:xfrm>
            <a:off x="10515177" y="0"/>
            <a:ext cx="0" cy="7562850"/>
          </a:xfrm>
          <a:prstGeom prst="line">
            <a:avLst/>
          </a:prstGeom>
          <a:noFill/>
          <a:ln w="19050" cap="flat" cmpd="sng" algn="ctr">
            <a:solidFill>
              <a:schemeClr val="accent1"/>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0" name="Obdélník 9"/>
          <p:cNvSpPr/>
          <p:nvPr/>
        </p:nvSpPr>
        <p:spPr bwMode="auto">
          <a:xfrm>
            <a:off x="10336953" y="0"/>
            <a:ext cx="356447" cy="756285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a:p>
        </p:txBody>
      </p:sp>
      <p:sp>
        <p:nvSpPr>
          <p:cNvPr id="11" name="Přímá spojnice 10"/>
          <p:cNvSpPr>
            <a:spLocks noChangeShapeType="1"/>
          </p:cNvSpPr>
          <p:nvPr/>
        </p:nvSpPr>
        <p:spPr bwMode="auto">
          <a:xfrm>
            <a:off x="10426065" y="0"/>
            <a:ext cx="0" cy="7562850"/>
          </a:xfrm>
          <a:prstGeom prst="line">
            <a:avLst/>
          </a:prstGeom>
          <a:noFill/>
          <a:ln w="9525" cap="flat" cmpd="sng" algn="ctr">
            <a:solidFill>
              <a:schemeClr val="accent1"/>
            </a:solidFill>
            <a:prstDash val="solid"/>
            <a:round/>
            <a:headEnd type="none" w="med" len="med"/>
            <a:tailEnd type="none" w="med" len="med"/>
          </a:ln>
          <a:effectLst/>
        </p:spPr>
        <p:txBody>
          <a:bodyPr vert="horz" wrap="square" lIns="104315" tIns="52157" rIns="104315" bIns="52157" anchor="t" compatLnSpc="1"/>
          <a:lstStyle/>
          <a:p>
            <a:endParaRPr kumimoji="0" lang="en-US"/>
          </a:p>
        </p:txBody>
      </p:sp>
      <p:sp>
        <p:nvSpPr>
          <p:cNvPr id="12" name="Ovál 11"/>
          <p:cNvSpPr/>
          <p:nvPr/>
        </p:nvSpPr>
        <p:spPr>
          <a:xfrm>
            <a:off x="9538513" y="6302375"/>
            <a:ext cx="641604" cy="605028"/>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4315" tIns="52157" rIns="104315" bIns="52157"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9506433" y="6323383"/>
            <a:ext cx="712893" cy="574777"/>
          </a:xfrm>
          <a:prstGeom prst="rect">
            <a:avLst/>
          </a:prstGeom>
        </p:spPr>
        <p:txBody>
          <a:bodyPr vert="horz" lIns="104315" tIns="52157" rIns="104315" bIns="52157" anchor="ctr"/>
          <a:lstStyle>
            <a:lvl1pPr algn="ctr" eaLnBrk="1" latinLnBrk="0" hangingPunct="1">
              <a:defRPr kumimoji="0" sz="1600" b="1">
                <a:solidFill>
                  <a:srgbClr val="FFFFFF"/>
                </a:solidFill>
              </a:defRPr>
            </a:lvl1pPr>
          </a:lstStyle>
          <a:p>
            <a:fld id="{B6F15528-21DE-4FAA-801E-634DDDAF4B2B}"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eaLnBrk="1" latinLnBrk="0" hangingPunct="1">
        <a:spcBef>
          <a:spcPct val="0"/>
        </a:spcBef>
        <a:buNone/>
        <a:defRPr kumimoji="0" sz="3400" b="0" kern="1200" cap="small" baseline="0">
          <a:solidFill>
            <a:schemeClr val="tx2"/>
          </a:solidFill>
          <a:latin typeface="+mj-lt"/>
          <a:ea typeface="+mj-ea"/>
          <a:cs typeface="+mj-cs"/>
        </a:defRPr>
      </a:lvl1pPr>
    </p:titleStyle>
    <p:bodyStyle>
      <a:lvl1pPr marL="312944" indent="-312944" algn="l" rtl="0" eaLnBrk="1" latinLnBrk="0" hangingPunct="1">
        <a:spcBef>
          <a:spcPts val="684"/>
        </a:spcBef>
        <a:buClr>
          <a:schemeClr val="accent1"/>
        </a:buClr>
        <a:buSzPct val="70000"/>
        <a:buFont typeface="Wingdings"/>
        <a:buChar char=""/>
        <a:defRPr kumimoji="0" sz="2700" kern="1200">
          <a:solidFill>
            <a:schemeClr val="tx1"/>
          </a:solidFill>
          <a:latin typeface="+mn-lt"/>
          <a:ea typeface="+mn-ea"/>
          <a:cs typeface="+mn-cs"/>
        </a:defRPr>
      </a:lvl1pPr>
      <a:lvl2pPr marL="730203" indent="-312944"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1043148" indent="-208630" algn="l" rtl="0" eaLnBrk="1" latinLnBrk="0" hangingPunct="1">
        <a:spcBef>
          <a:spcPct val="20000"/>
        </a:spcBef>
        <a:buClr>
          <a:schemeClr val="accent1">
            <a:shade val="75000"/>
          </a:schemeClr>
        </a:buClr>
        <a:buSzPct val="60000"/>
        <a:buFont typeface="Wingdings"/>
        <a:buChar char=""/>
        <a:defRPr kumimoji="0" sz="2100" kern="1200">
          <a:solidFill>
            <a:schemeClr val="tx1"/>
          </a:solidFill>
          <a:latin typeface="+mn-lt"/>
          <a:ea typeface="+mn-ea"/>
          <a:cs typeface="+mn-cs"/>
        </a:defRPr>
      </a:lvl3pPr>
      <a:lvl4pPr marL="1356092" indent="-208630" algn="l" rtl="0" eaLnBrk="1" latinLnBrk="0" hangingPunct="1">
        <a:spcBef>
          <a:spcPct val="20000"/>
        </a:spcBef>
        <a:buClr>
          <a:schemeClr val="accent1">
            <a:tint val="60000"/>
          </a:schemeClr>
        </a:buClr>
        <a:buSzPct val="60000"/>
        <a:buFont typeface="Wingdings"/>
        <a:buChar char=""/>
        <a:defRPr kumimoji="0" sz="2100" kern="1200">
          <a:solidFill>
            <a:schemeClr val="tx1"/>
          </a:solidFill>
          <a:latin typeface="+mn-lt"/>
          <a:ea typeface="+mn-ea"/>
          <a:cs typeface="+mn-cs"/>
        </a:defRPr>
      </a:lvl4pPr>
      <a:lvl5pPr marL="1669036" indent="-208630" algn="l" rtl="0" eaLnBrk="1" latinLnBrk="0" hangingPunct="1">
        <a:spcBef>
          <a:spcPct val="20000"/>
        </a:spcBef>
        <a:buClr>
          <a:schemeClr val="accent2">
            <a:tint val="60000"/>
          </a:schemeClr>
        </a:buClr>
        <a:buSzPct val="68000"/>
        <a:buFont typeface="Wingdings 2"/>
        <a:buChar char=""/>
        <a:defRPr kumimoji="0" sz="1800" kern="1200">
          <a:solidFill>
            <a:schemeClr val="tx1"/>
          </a:solidFill>
          <a:latin typeface="+mn-lt"/>
          <a:ea typeface="+mn-ea"/>
          <a:cs typeface="+mn-cs"/>
        </a:defRPr>
      </a:lvl5pPr>
      <a:lvl6pPr marL="1981980" indent="-208630" algn="l" rtl="0" eaLnBrk="1" latinLnBrk="0" hangingPunct="1">
        <a:spcBef>
          <a:spcPct val="20000"/>
        </a:spcBef>
        <a:buClr>
          <a:schemeClr val="accent1"/>
        </a:buClr>
        <a:buChar char="•"/>
        <a:defRPr kumimoji="0" sz="1800" kern="1200">
          <a:solidFill>
            <a:schemeClr val="tx2"/>
          </a:solidFill>
          <a:latin typeface="+mn-lt"/>
          <a:ea typeface="+mn-ea"/>
          <a:cs typeface="+mn-cs"/>
        </a:defRPr>
      </a:lvl6pPr>
      <a:lvl7pPr marL="2294925" indent="-208630" algn="l" rtl="0" eaLnBrk="1" latinLnBrk="0" hangingPunct="1">
        <a:spcBef>
          <a:spcPct val="20000"/>
        </a:spcBef>
        <a:buClr>
          <a:schemeClr val="accent1">
            <a:tint val="60000"/>
          </a:schemeClr>
        </a:buClr>
        <a:buSzPct val="60000"/>
        <a:buFont typeface="Wingdings"/>
        <a:buChar char=""/>
        <a:defRPr kumimoji="0" sz="1600" kern="1200" baseline="0">
          <a:solidFill>
            <a:schemeClr val="tx2"/>
          </a:solidFill>
          <a:latin typeface="+mn-lt"/>
          <a:ea typeface="+mn-ea"/>
          <a:cs typeface="+mn-cs"/>
        </a:defRPr>
      </a:lvl7pPr>
      <a:lvl8pPr marL="2607869" indent="-208630" algn="l" rtl="0" eaLnBrk="1" latinLnBrk="0" hangingPunct="1">
        <a:spcBef>
          <a:spcPct val="20000"/>
        </a:spcBef>
        <a:buClr>
          <a:schemeClr val="accent2"/>
        </a:buClr>
        <a:buChar char="•"/>
        <a:defRPr kumimoji="0" sz="1600" kern="1200" cap="small" baseline="0">
          <a:solidFill>
            <a:schemeClr val="tx2"/>
          </a:solidFill>
          <a:latin typeface="+mn-lt"/>
          <a:ea typeface="+mn-ea"/>
          <a:cs typeface="+mn-cs"/>
        </a:defRPr>
      </a:lvl8pPr>
      <a:lvl9pPr marL="2920813" indent="-208630" algn="l" rtl="0" eaLnBrk="1" latinLnBrk="0" hangingPunct="1">
        <a:spcBef>
          <a:spcPct val="20000"/>
        </a:spcBef>
        <a:buClr>
          <a:schemeClr val="accent1">
            <a:shade val="75000"/>
          </a:schemeClr>
        </a:buClr>
        <a:buChar char="•"/>
        <a:defRPr kumimoji="0" sz="16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74" algn="l" rtl="0" eaLnBrk="1" latinLnBrk="0" hangingPunct="1">
        <a:defRPr kumimoji="0" kern="1200">
          <a:solidFill>
            <a:schemeClr val="tx1"/>
          </a:solidFill>
          <a:latin typeface="+mn-lt"/>
          <a:ea typeface="+mn-ea"/>
          <a:cs typeface="+mn-cs"/>
        </a:defRPr>
      </a:lvl2pPr>
      <a:lvl3pPr marL="1043148" algn="l" rtl="0" eaLnBrk="1" latinLnBrk="0" hangingPunct="1">
        <a:defRPr kumimoji="0" kern="1200">
          <a:solidFill>
            <a:schemeClr val="tx1"/>
          </a:solidFill>
          <a:latin typeface="+mn-lt"/>
          <a:ea typeface="+mn-ea"/>
          <a:cs typeface="+mn-cs"/>
        </a:defRPr>
      </a:lvl3pPr>
      <a:lvl4pPr marL="1564721" algn="l" rtl="0" eaLnBrk="1" latinLnBrk="0" hangingPunct="1">
        <a:defRPr kumimoji="0" kern="1200">
          <a:solidFill>
            <a:schemeClr val="tx1"/>
          </a:solidFill>
          <a:latin typeface="+mn-lt"/>
          <a:ea typeface="+mn-ea"/>
          <a:cs typeface="+mn-cs"/>
        </a:defRPr>
      </a:lvl4pPr>
      <a:lvl5pPr marL="2086295" algn="l" rtl="0" eaLnBrk="1" latinLnBrk="0" hangingPunct="1">
        <a:defRPr kumimoji="0" kern="1200">
          <a:solidFill>
            <a:schemeClr val="tx1"/>
          </a:solidFill>
          <a:latin typeface="+mn-lt"/>
          <a:ea typeface="+mn-ea"/>
          <a:cs typeface="+mn-cs"/>
        </a:defRPr>
      </a:lvl5pPr>
      <a:lvl6pPr marL="2607869" algn="l" rtl="0" eaLnBrk="1" latinLnBrk="0" hangingPunct="1">
        <a:defRPr kumimoji="0" kern="1200">
          <a:solidFill>
            <a:schemeClr val="tx1"/>
          </a:solidFill>
          <a:latin typeface="+mn-lt"/>
          <a:ea typeface="+mn-ea"/>
          <a:cs typeface="+mn-cs"/>
        </a:defRPr>
      </a:lvl6pPr>
      <a:lvl7pPr marL="3129443" algn="l" rtl="0" eaLnBrk="1" latinLnBrk="0" hangingPunct="1">
        <a:defRPr kumimoji="0" kern="1200">
          <a:solidFill>
            <a:schemeClr val="tx1"/>
          </a:solidFill>
          <a:latin typeface="+mn-lt"/>
          <a:ea typeface="+mn-ea"/>
          <a:cs typeface="+mn-cs"/>
        </a:defRPr>
      </a:lvl7pPr>
      <a:lvl8pPr marL="3651016" algn="l" rtl="0" eaLnBrk="1" latinLnBrk="0" hangingPunct="1">
        <a:defRPr kumimoji="0" kern="1200">
          <a:solidFill>
            <a:schemeClr val="tx1"/>
          </a:solidFill>
          <a:latin typeface="+mn-lt"/>
          <a:ea typeface="+mn-ea"/>
          <a:cs typeface="+mn-cs"/>
        </a:defRPr>
      </a:lvl8pPr>
      <a:lvl9pPr marL="417259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ebgate.ec.europa.eu/notifications/homePage.do" TargetMode="External"/><Relationship Id="rId2" Type="http://schemas.openxmlformats.org/officeDocument/2006/relationships/hyperlink" Target="http://ec.europa.eu/citizens-dialogues/index_en.htm" TargetMode="External"/><Relationship Id="rId1" Type="http://schemas.openxmlformats.org/officeDocument/2006/relationships/slideLayout" Target="../slideLayouts/slideLayout2.xml"/><Relationship Id="rId4" Type="http://schemas.openxmlformats.org/officeDocument/2006/relationships/hyperlink" Target="http://ec.europa.eu/transparencyregister/public/homePage.do?locale=e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cor.europa.eu/en/activities/opinions/Documents/ENVE_V_046_%20A%20clean%20air%20programme%20for%20Europe_CLamers_EN.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ec.europa.eu/atwork/applying-eu-law/complaint_form_en.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US" dirty="0"/>
              <a:t>Accession to EU, transposition of directives into national law</a:t>
            </a:r>
            <a:endParaRPr lang="cs-CZ" dirty="0"/>
          </a:p>
        </p:txBody>
      </p:sp>
      <p:sp>
        <p:nvSpPr>
          <p:cNvPr id="5" name="Podnadpis 4"/>
          <p:cNvSpPr>
            <a:spLocks noGrp="1"/>
          </p:cNvSpPr>
          <p:nvPr>
            <p:ph type="subTitle" idx="1"/>
          </p:nvPr>
        </p:nvSpPr>
        <p:spPr/>
        <p:txBody>
          <a:bodyPr/>
          <a:lstStyle/>
          <a:p>
            <a:pPr algn="ctr"/>
            <a:r>
              <a:rPr lang="cs-CZ" dirty="0"/>
              <a:t>Petra Humlíčková</a:t>
            </a:r>
          </a:p>
          <a:p>
            <a:pPr algn="ctr"/>
            <a:r>
              <a:rPr lang="cs-CZ" dirty="0"/>
              <a:t>Arnika</a:t>
            </a:r>
          </a:p>
          <a:p>
            <a:pPr algn="ctr"/>
            <a:r>
              <a:rPr lang="cs-CZ" dirty="0" err="1"/>
              <a:t>September</a:t>
            </a:r>
            <a:r>
              <a:rPr lang="cs-CZ" dirty="0"/>
              <a:t> 2016</a:t>
            </a: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1151347"/>
            <a:ext cx="5774540" cy="183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790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Steps</a:t>
            </a:r>
            <a:r>
              <a:rPr lang="cs-CZ" b="1" dirty="0" smtClean="0"/>
              <a:t> </a:t>
            </a:r>
            <a:r>
              <a:rPr lang="cs-CZ" b="1" dirty="0" err="1" smtClean="0"/>
              <a:t>towards</a:t>
            </a:r>
            <a:r>
              <a:rPr lang="cs-CZ" b="1" dirty="0" smtClean="0"/>
              <a:t> </a:t>
            </a:r>
            <a:r>
              <a:rPr lang="cs-CZ" b="1" dirty="0" err="1" smtClean="0"/>
              <a:t>joining</a:t>
            </a:r>
            <a:endParaRPr lang="cs-CZ" b="1" dirty="0"/>
          </a:p>
        </p:txBody>
      </p:sp>
      <p:sp>
        <p:nvSpPr>
          <p:cNvPr id="3" name="Zástupný symbol pro obsah 2"/>
          <p:cNvSpPr>
            <a:spLocks noGrp="1"/>
          </p:cNvSpPr>
          <p:nvPr>
            <p:ph sz="quarter" idx="1"/>
          </p:nvPr>
        </p:nvSpPr>
        <p:spPr/>
        <p:txBody>
          <a:bodyPr/>
          <a:lstStyle/>
          <a:p>
            <a:r>
              <a:rPr lang="cs-CZ" dirty="0" err="1" smtClean="0"/>
              <a:t>West</a:t>
            </a:r>
            <a:r>
              <a:rPr lang="cs-CZ" dirty="0" smtClean="0"/>
              <a:t> </a:t>
            </a:r>
            <a:r>
              <a:rPr lang="cs-CZ" dirty="0" err="1" smtClean="0"/>
              <a:t>Balkans</a:t>
            </a:r>
            <a:endParaRPr lang="cs-CZ" dirty="0" smtClean="0"/>
          </a:p>
          <a:p>
            <a:pPr lvl="1"/>
            <a:r>
              <a:rPr lang="cs-CZ" dirty="0" err="1" smtClean="0"/>
              <a:t>Stabilising</a:t>
            </a:r>
            <a:r>
              <a:rPr lang="cs-CZ" dirty="0" smtClean="0"/>
              <a:t> and </a:t>
            </a:r>
            <a:r>
              <a:rPr lang="cs-CZ" dirty="0" err="1" smtClean="0"/>
              <a:t>transition</a:t>
            </a:r>
            <a:r>
              <a:rPr lang="cs-CZ" dirty="0" smtClean="0"/>
              <a:t> to a market </a:t>
            </a:r>
            <a:r>
              <a:rPr lang="cs-CZ" dirty="0" err="1" smtClean="0"/>
              <a:t>economy</a:t>
            </a:r>
            <a:endParaRPr lang="cs-CZ" dirty="0" smtClean="0"/>
          </a:p>
          <a:p>
            <a:pPr lvl="1"/>
            <a:r>
              <a:rPr lang="cs-CZ" dirty="0" err="1" smtClean="0"/>
              <a:t>Regional</a:t>
            </a:r>
            <a:r>
              <a:rPr lang="cs-CZ" dirty="0" smtClean="0"/>
              <a:t> </a:t>
            </a:r>
            <a:r>
              <a:rPr lang="cs-CZ" dirty="0" err="1" smtClean="0"/>
              <a:t>cooperation</a:t>
            </a:r>
            <a:endParaRPr lang="cs-CZ" dirty="0" smtClean="0"/>
          </a:p>
          <a:p>
            <a:pPr lvl="1"/>
            <a:r>
              <a:rPr lang="cs-CZ" dirty="0" err="1" smtClean="0"/>
              <a:t>Eventual</a:t>
            </a:r>
            <a:r>
              <a:rPr lang="cs-CZ" dirty="0" smtClean="0"/>
              <a:t> </a:t>
            </a:r>
            <a:r>
              <a:rPr lang="cs-CZ" dirty="0" err="1" smtClean="0"/>
              <a:t>membership</a:t>
            </a:r>
            <a:r>
              <a:rPr lang="cs-CZ" dirty="0" smtClean="0"/>
              <a:t> </a:t>
            </a:r>
            <a:r>
              <a:rPr lang="cs-CZ" dirty="0" err="1" smtClean="0"/>
              <a:t>of</a:t>
            </a:r>
            <a:r>
              <a:rPr lang="cs-CZ" dirty="0" smtClean="0"/>
              <a:t> </a:t>
            </a:r>
            <a:r>
              <a:rPr lang="cs-CZ" dirty="0" smtClean="0"/>
              <a:t>EU</a:t>
            </a:r>
          </a:p>
          <a:p>
            <a:pPr lvl="1"/>
            <a:r>
              <a:rPr lang="cs-CZ" dirty="0" err="1" smtClean="0"/>
              <a:t>Stabilisation</a:t>
            </a:r>
            <a:r>
              <a:rPr lang="cs-CZ" dirty="0" smtClean="0"/>
              <a:t> and </a:t>
            </a:r>
            <a:r>
              <a:rPr lang="cs-CZ" dirty="0" err="1" smtClean="0"/>
              <a:t>Association</a:t>
            </a:r>
            <a:r>
              <a:rPr lang="cs-CZ" dirty="0" smtClean="0"/>
              <a:t> </a:t>
            </a:r>
            <a:r>
              <a:rPr lang="cs-CZ" dirty="0" err="1" smtClean="0"/>
              <a:t>Agreements</a:t>
            </a:r>
            <a:r>
              <a:rPr lang="cs-CZ" dirty="0" smtClean="0"/>
              <a:t> (</a:t>
            </a:r>
            <a:r>
              <a:rPr lang="cs-CZ" dirty="0" err="1" smtClean="0"/>
              <a:t>SAAs</a:t>
            </a:r>
            <a:r>
              <a:rPr lang="cs-CZ" dirty="0" smtClean="0"/>
              <a:t>) – </a:t>
            </a:r>
            <a:r>
              <a:rPr lang="cs-CZ" dirty="0" err="1" smtClean="0"/>
              <a:t>before</a:t>
            </a:r>
            <a:r>
              <a:rPr lang="cs-CZ" dirty="0" smtClean="0"/>
              <a:t> </a:t>
            </a:r>
            <a:r>
              <a:rPr lang="cs-CZ" dirty="0" err="1" smtClean="0"/>
              <a:t>applying</a:t>
            </a:r>
            <a:r>
              <a:rPr lang="cs-CZ" dirty="0" smtClean="0"/>
              <a:t> </a:t>
            </a:r>
            <a:r>
              <a:rPr lang="cs-CZ" dirty="0" err="1" smtClean="0"/>
              <a:t>for</a:t>
            </a:r>
            <a:r>
              <a:rPr lang="cs-CZ" dirty="0" smtClean="0"/>
              <a:t> </a:t>
            </a:r>
            <a:r>
              <a:rPr lang="cs-CZ" dirty="0" err="1" smtClean="0"/>
              <a:t>membership</a:t>
            </a:r>
            <a:endParaRPr lang="cs-CZ" dirty="0"/>
          </a:p>
        </p:txBody>
      </p:sp>
    </p:spTree>
    <p:extLst>
      <p:ext uri="{BB962C8B-B14F-4D97-AF65-F5344CB8AC3E}">
        <p14:creationId xmlns:p14="http://schemas.microsoft.com/office/powerpoint/2010/main" val="301157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Steps</a:t>
            </a:r>
            <a:r>
              <a:rPr lang="cs-CZ" b="1" dirty="0" smtClean="0"/>
              <a:t> </a:t>
            </a:r>
            <a:r>
              <a:rPr lang="cs-CZ" b="1" dirty="0" err="1" smtClean="0"/>
              <a:t>towards</a:t>
            </a:r>
            <a:r>
              <a:rPr lang="cs-CZ" b="1" dirty="0" smtClean="0"/>
              <a:t> </a:t>
            </a:r>
            <a:r>
              <a:rPr lang="cs-CZ" b="1" dirty="0" err="1" smtClean="0"/>
              <a:t>joining</a:t>
            </a:r>
            <a:endParaRPr lang="cs-CZ" b="1" dirty="0"/>
          </a:p>
        </p:txBody>
      </p:sp>
      <p:sp>
        <p:nvSpPr>
          <p:cNvPr id="3" name="Zástupný symbol pro obsah 2"/>
          <p:cNvSpPr>
            <a:spLocks noGrp="1"/>
          </p:cNvSpPr>
          <p:nvPr>
            <p:ph sz="quarter" idx="1"/>
          </p:nvPr>
        </p:nvSpPr>
        <p:spPr/>
        <p:txBody>
          <a:bodyPr>
            <a:normAutofit lnSpcReduction="10000"/>
          </a:bodyPr>
          <a:lstStyle/>
          <a:p>
            <a:r>
              <a:rPr lang="cs-CZ" dirty="0" err="1" smtClean="0"/>
              <a:t>Candidate</a:t>
            </a:r>
            <a:r>
              <a:rPr lang="cs-CZ" dirty="0" smtClean="0"/>
              <a:t> </a:t>
            </a:r>
            <a:r>
              <a:rPr lang="cs-CZ" dirty="0" err="1" smtClean="0"/>
              <a:t>for</a:t>
            </a:r>
            <a:r>
              <a:rPr lang="cs-CZ" dirty="0" smtClean="0"/>
              <a:t> </a:t>
            </a:r>
            <a:r>
              <a:rPr lang="cs-CZ" dirty="0" err="1" smtClean="0"/>
              <a:t>membership</a:t>
            </a:r>
            <a:endParaRPr lang="cs-CZ" dirty="0" smtClean="0"/>
          </a:p>
          <a:p>
            <a:r>
              <a:rPr lang="cs-CZ" dirty="0" err="1" smtClean="0"/>
              <a:t>Formal</a:t>
            </a:r>
            <a:r>
              <a:rPr lang="cs-CZ" dirty="0" smtClean="0"/>
              <a:t> </a:t>
            </a:r>
            <a:r>
              <a:rPr lang="cs-CZ" dirty="0" err="1" smtClean="0"/>
              <a:t>membership</a:t>
            </a:r>
            <a:r>
              <a:rPr lang="cs-CZ" dirty="0" smtClean="0"/>
              <a:t> </a:t>
            </a:r>
            <a:r>
              <a:rPr lang="cs-CZ" dirty="0" err="1" smtClean="0"/>
              <a:t>negotiations</a:t>
            </a:r>
            <a:endParaRPr lang="cs-CZ" dirty="0" smtClean="0"/>
          </a:p>
          <a:p>
            <a:pPr lvl="1"/>
            <a:r>
              <a:rPr lang="cs-CZ" dirty="0" err="1" smtClean="0"/>
              <a:t>Unanimous</a:t>
            </a:r>
            <a:r>
              <a:rPr lang="cs-CZ" dirty="0" smtClean="0"/>
              <a:t> </a:t>
            </a:r>
            <a:r>
              <a:rPr lang="cs-CZ" dirty="0" err="1" smtClean="0"/>
              <a:t>decision</a:t>
            </a:r>
            <a:r>
              <a:rPr lang="cs-CZ" dirty="0" smtClean="0"/>
              <a:t> by EU </a:t>
            </a:r>
            <a:r>
              <a:rPr lang="cs-CZ" dirty="0" err="1" smtClean="0"/>
              <a:t>Council</a:t>
            </a:r>
            <a:endParaRPr lang="cs-CZ" dirty="0" smtClean="0"/>
          </a:p>
          <a:p>
            <a:pPr lvl="1"/>
            <a:r>
              <a:rPr lang="cs-CZ" dirty="0" smtClean="0"/>
              <a:t>EC </a:t>
            </a:r>
            <a:r>
              <a:rPr lang="cs-CZ" dirty="0" err="1" smtClean="0"/>
              <a:t>opion</a:t>
            </a:r>
            <a:r>
              <a:rPr lang="cs-CZ" dirty="0" smtClean="0"/>
              <a:t> on </a:t>
            </a:r>
            <a:r>
              <a:rPr lang="cs-CZ" dirty="0" err="1" smtClean="0"/>
              <a:t>readiness</a:t>
            </a:r>
            <a:endParaRPr lang="cs-CZ" dirty="0" smtClean="0"/>
          </a:p>
          <a:p>
            <a:pPr lvl="1"/>
            <a:r>
              <a:rPr lang="cs-CZ" dirty="0" err="1" smtClean="0"/>
              <a:t>Screening</a:t>
            </a:r>
            <a:endParaRPr lang="cs-CZ" dirty="0" smtClean="0"/>
          </a:p>
          <a:p>
            <a:pPr lvl="2"/>
            <a:r>
              <a:rPr lang="cs-CZ" dirty="0" smtClean="0"/>
              <a:t> 35 </a:t>
            </a:r>
            <a:r>
              <a:rPr lang="cs-CZ" dirty="0" err="1" smtClean="0"/>
              <a:t>Chapters</a:t>
            </a:r>
            <a:r>
              <a:rPr lang="cs-CZ" dirty="0" smtClean="0"/>
              <a:t> (rule </a:t>
            </a:r>
            <a:r>
              <a:rPr lang="cs-CZ" dirty="0" err="1" smtClean="0"/>
              <a:t>of</a:t>
            </a:r>
            <a:r>
              <a:rPr lang="cs-CZ" dirty="0" smtClean="0"/>
              <a:t> </a:t>
            </a:r>
            <a:r>
              <a:rPr lang="cs-CZ" dirty="0" err="1" smtClean="0"/>
              <a:t>law</a:t>
            </a:r>
            <a:r>
              <a:rPr lang="cs-CZ" dirty="0" smtClean="0"/>
              <a:t>, civil society, </a:t>
            </a:r>
            <a:r>
              <a:rPr lang="cs-CZ" dirty="0" err="1" smtClean="0"/>
              <a:t>etc</a:t>
            </a:r>
            <a:r>
              <a:rPr lang="cs-CZ" dirty="0" smtClean="0"/>
              <a:t>.)</a:t>
            </a:r>
          </a:p>
          <a:p>
            <a:pPr lvl="2"/>
            <a:r>
              <a:rPr lang="cs-CZ" dirty="0" err="1" smtClean="0"/>
              <a:t>Directly</a:t>
            </a:r>
            <a:r>
              <a:rPr lang="cs-CZ" dirty="0" smtClean="0"/>
              <a:t> x </a:t>
            </a:r>
            <a:r>
              <a:rPr lang="cs-CZ" dirty="0" err="1" smtClean="0"/>
              <a:t>benchmarkes</a:t>
            </a:r>
            <a:endParaRPr lang="cs-CZ" dirty="0" smtClean="0"/>
          </a:p>
          <a:p>
            <a:pPr lvl="1"/>
            <a:r>
              <a:rPr lang="cs-CZ" dirty="0" err="1" smtClean="0"/>
              <a:t>Negotiating</a:t>
            </a:r>
            <a:r>
              <a:rPr lang="cs-CZ" dirty="0" smtClean="0"/>
              <a:t> </a:t>
            </a:r>
            <a:r>
              <a:rPr lang="cs-CZ" dirty="0" err="1" smtClean="0"/>
              <a:t>positions</a:t>
            </a:r>
            <a:endParaRPr lang="cs-CZ" dirty="0" smtClean="0"/>
          </a:p>
          <a:p>
            <a:pPr lvl="1"/>
            <a:r>
              <a:rPr lang="cs-CZ" dirty="0" err="1" smtClean="0"/>
              <a:t>Closing</a:t>
            </a:r>
            <a:r>
              <a:rPr lang="cs-CZ" dirty="0" smtClean="0"/>
              <a:t> </a:t>
            </a:r>
            <a:r>
              <a:rPr lang="cs-CZ" dirty="0" err="1" smtClean="0"/>
              <a:t>chapters</a:t>
            </a:r>
            <a:endParaRPr lang="cs-CZ" dirty="0" smtClean="0"/>
          </a:p>
          <a:p>
            <a:pPr lvl="1"/>
            <a:r>
              <a:rPr lang="cs-CZ" dirty="0" err="1" smtClean="0"/>
              <a:t>Accession</a:t>
            </a:r>
            <a:r>
              <a:rPr lang="cs-CZ" dirty="0" smtClean="0"/>
              <a:t> </a:t>
            </a:r>
            <a:r>
              <a:rPr lang="cs-CZ" dirty="0" err="1" smtClean="0"/>
              <a:t>treaty</a:t>
            </a:r>
            <a:r>
              <a:rPr lang="cs-CZ" dirty="0" smtClean="0"/>
              <a:t> </a:t>
            </a:r>
          </a:p>
          <a:p>
            <a:pPr lvl="2"/>
            <a:r>
              <a:rPr lang="cs-CZ" dirty="0" err="1" smtClean="0"/>
              <a:t>Transitional</a:t>
            </a:r>
            <a:r>
              <a:rPr lang="cs-CZ" dirty="0" smtClean="0"/>
              <a:t> </a:t>
            </a:r>
            <a:r>
              <a:rPr lang="cs-CZ" dirty="0" err="1" smtClean="0"/>
              <a:t>deadlines</a:t>
            </a:r>
            <a:endParaRPr lang="cs-CZ" dirty="0" smtClean="0"/>
          </a:p>
          <a:p>
            <a:pPr lvl="2"/>
            <a:r>
              <a:rPr lang="cs-CZ" dirty="0" smtClean="0"/>
              <a:t>EU </a:t>
            </a:r>
            <a:r>
              <a:rPr lang="cs-CZ" dirty="0" err="1" smtClean="0"/>
              <a:t>Council</a:t>
            </a:r>
            <a:r>
              <a:rPr lang="cs-CZ" dirty="0" smtClean="0"/>
              <a:t>, EC, EP, </a:t>
            </a:r>
            <a:r>
              <a:rPr lang="cs-CZ" dirty="0" err="1" smtClean="0"/>
              <a:t>all</a:t>
            </a:r>
            <a:r>
              <a:rPr lang="cs-CZ" dirty="0" smtClean="0"/>
              <a:t> MS, </a:t>
            </a:r>
            <a:r>
              <a:rPr lang="cs-CZ" dirty="0" err="1" smtClean="0"/>
              <a:t>candidate</a:t>
            </a:r>
            <a:r>
              <a:rPr lang="cs-CZ" dirty="0" smtClean="0"/>
              <a:t> country</a:t>
            </a:r>
          </a:p>
          <a:p>
            <a:r>
              <a:rPr lang="cs-CZ" dirty="0" err="1" smtClean="0"/>
              <a:t>Join</a:t>
            </a:r>
            <a:r>
              <a:rPr lang="cs-CZ" dirty="0" smtClean="0"/>
              <a:t> EU</a:t>
            </a:r>
            <a:endParaRPr lang="cs-CZ" dirty="0"/>
          </a:p>
        </p:txBody>
      </p:sp>
    </p:spTree>
    <p:extLst>
      <p:ext uri="{BB962C8B-B14F-4D97-AF65-F5344CB8AC3E}">
        <p14:creationId xmlns:p14="http://schemas.microsoft.com/office/powerpoint/2010/main" val="350442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Steps</a:t>
            </a:r>
            <a:r>
              <a:rPr lang="cs-CZ" b="1" dirty="0" smtClean="0"/>
              <a:t> </a:t>
            </a:r>
            <a:r>
              <a:rPr lang="cs-CZ" b="1" dirty="0" err="1" smtClean="0"/>
              <a:t>towards</a:t>
            </a:r>
            <a:r>
              <a:rPr lang="cs-CZ" b="1" dirty="0" smtClean="0"/>
              <a:t> </a:t>
            </a:r>
            <a:r>
              <a:rPr lang="cs-CZ" b="1" dirty="0" err="1" smtClean="0"/>
              <a:t>joining</a:t>
            </a:r>
            <a:r>
              <a:rPr lang="cs-CZ" b="1" dirty="0" smtClean="0"/>
              <a:t> Czech Republic</a:t>
            </a:r>
            <a:endParaRPr lang="cs-CZ" b="1" dirty="0"/>
          </a:p>
        </p:txBody>
      </p:sp>
      <p:sp>
        <p:nvSpPr>
          <p:cNvPr id="3" name="Zástupný symbol pro obsah 2"/>
          <p:cNvSpPr>
            <a:spLocks noGrp="1"/>
          </p:cNvSpPr>
          <p:nvPr>
            <p:ph sz="quarter" idx="1"/>
          </p:nvPr>
        </p:nvSpPr>
        <p:spPr/>
        <p:txBody>
          <a:bodyPr/>
          <a:lstStyle/>
          <a:p>
            <a:r>
              <a:rPr lang="cs-CZ" dirty="0" err="1" smtClean="0"/>
              <a:t>Candidate</a:t>
            </a:r>
            <a:r>
              <a:rPr lang="cs-CZ" dirty="0" smtClean="0"/>
              <a:t> </a:t>
            </a:r>
            <a:r>
              <a:rPr lang="cs-CZ" dirty="0" err="1" smtClean="0"/>
              <a:t>for</a:t>
            </a:r>
            <a:r>
              <a:rPr lang="cs-CZ" dirty="0" smtClean="0"/>
              <a:t> </a:t>
            </a:r>
            <a:r>
              <a:rPr lang="cs-CZ" dirty="0" err="1" smtClean="0"/>
              <a:t>membership</a:t>
            </a:r>
            <a:r>
              <a:rPr lang="cs-CZ" dirty="0" smtClean="0"/>
              <a:t> - 1993</a:t>
            </a:r>
          </a:p>
          <a:p>
            <a:r>
              <a:rPr lang="cs-CZ" dirty="0" err="1" smtClean="0"/>
              <a:t>Formal</a:t>
            </a:r>
            <a:r>
              <a:rPr lang="cs-CZ" dirty="0" smtClean="0"/>
              <a:t> </a:t>
            </a:r>
            <a:r>
              <a:rPr lang="cs-CZ" dirty="0" err="1" smtClean="0"/>
              <a:t>membership</a:t>
            </a:r>
            <a:r>
              <a:rPr lang="cs-CZ" dirty="0" smtClean="0"/>
              <a:t> </a:t>
            </a:r>
            <a:r>
              <a:rPr lang="cs-CZ" dirty="0" err="1" smtClean="0"/>
              <a:t>negotiations</a:t>
            </a:r>
            <a:r>
              <a:rPr lang="cs-CZ" dirty="0" smtClean="0"/>
              <a:t> - 1996</a:t>
            </a:r>
          </a:p>
          <a:p>
            <a:pPr lvl="1"/>
            <a:r>
              <a:rPr lang="cs-CZ" dirty="0" err="1" smtClean="0"/>
              <a:t>Negotiating</a:t>
            </a:r>
            <a:r>
              <a:rPr lang="cs-CZ" dirty="0" smtClean="0"/>
              <a:t> </a:t>
            </a:r>
            <a:r>
              <a:rPr lang="cs-CZ" dirty="0" err="1" smtClean="0"/>
              <a:t>positions</a:t>
            </a:r>
            <a:r>
              <a:rPr lang="cs-CZ" dirty="0" smtClean="0"/>
              <a:t> - 1998</a:t>
            </a:r>
          </a:p>
          <a:p>
            <a:pPr lvl="1"/>
            <a:r>
              <a:rPr lang="cs-CZ" dirty="0" err="1" smtClean="0"/>
              <a:t>Closing</a:t>
            </a:r>
            <a:r>
              <a:rPr lang="cs-CZ" dirty="0" smtClean="0"/>
              <a:t> </a:t>
            </a:r>
            <a:r>
              <a:rPr lang="cs-CZ" dirty="0" err="1" smtClean="0"/>
              <a:t>chapters</a:t>
            </a:r>
            <a:r>
              <a:rPr lang="cs-CZ" dirty="0" smtClean="0"/>
              <a:t> - 2002</a:t>
            </a:r>
          </a:p>
          <a:p>
            <a:pPr lvl="1"/>
            <a:r>
              <a:rPr lang="cs-CZ" dirty="0" err="1" smtClean="0"/>
              <a:t>Accession</a:t>
            </a:r>
            <a:r>
              <a:rPr lang="cs-CZ" dirty="0" smtClean="0"/>
              <a:t> </a:t>
            </a:r>
            <a:r>
              <a:rPr lang="cs-CZ" dirty="0" err="1" smtClean="0"/>
              <a:t>treaty</a:t>
            </a:r>
            <a:r>
              <a:rPr lang="cs-CZ" dirty="0" smtClean="0"/>
              <a:t> - 2003</a:t>
            </a:r>
          </a:p>
          <a:p>
            <a:r>
              <a:rPr lang="cs-CZ" dirty="0" err="1" smtClean="0"/>
              <a:t>Join</a:t>
            </a:r>
            <a:r>
              <a:rPr lang="cs-CZ" dirty="0" smtClean="0"/>
              <a:t> EU - 2004</a:t>
            </a:r>
            <a:endParaRPr lang="cs-CZ" dirty="0"/>
          </a:p>
        </p:txBody>
      </p:sp>
    </p:spTree>
    <p:extLst>
      <p:ext uri="{BB962C8B-B14F-4D97-AF65-F5344CB8AC3E}">
        <p14:creationId xmlns:p14="http://schemas.microsoft.com/office/powerpoint/2010/main" val="339246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50951" y="504825"/>
            <a:ext cx="9223058" cy="798301"/>
          </a:xfrm>
        </p:spPr>
        <p:txBody>
          <a:bodyPr/>
          <a:lstStyle/>
          <a:p>
            <a:pPr eaLnBrk="1" hangingPunct="1"/>
            <a:r>
              <a:rPr lang="en-GB" altLang="nl-BE" sz="2300" b="1" dirty="0">
                <a:solidFill>
                  <a:schemeClr val="tx1"/>
                </a:solidFill>
                <a:latin typeface="Verdana" pitchFamily="34" charset="0"/>
                <a:ea typeface="Verdana" pitchFamily="34" charset="0"/>
                <a:cs typeface="Verdana" pitchFamily="34" charset="0"/>
              </a:rPr>
              <a:t>How EU laws are made</a:t>
            </a:r>
            <a:endParaRPr lang="en-US" altLang="nl-BE" sz="2300" b="1" dirty="0">
              <a:solidFill>
                <a:schemeClr val="tx1"/>
              </a:solidFill>
              <a:latin typeface="Verdana" pitchFamily="34" charset="0"/>
              <a:ea typeface="Verdana" pitchFamily="34" charset="0"/>
              <a:cs typeface="Verdana" pitchFamily="34" charset="0"/>
            </a:endParaRPr>
          </a:p>
        </p:txBody>
      </p:sp>
      <p:sp>
        <p:nvSpPr>
          <p:cNvPr id="17" name="Rectangle 15"/>
          <p:cNvSpPr>
            <a:spLocks noChangeArrowheads="1"/>
          </p:cNvSpPr>
          <p:nvPr/>
        </p:nvSpPr>
        <p:spPr bwMode="auto">
          <a:xfrm>
            <a:off x="1819364" y="2127052"/>
            <a:ext cx="7013831" cy="490185"/>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400" dirty="0" err="1">
                <a:solidFill>
                  <a:prstClr val="black">
                    <a:lumMod val="65000"/>
                    <a:lumOff val="35000"/>
                  </a:prstClr>
                </a:solidFill>
                <a:latin typeface="Verdana" panose="020B0604030504040204" pitchFamily="34" charset="0"/>
              </a:rPr>
              <a:t>Citizens</a:t>
            </a:r>
            <a:r>
              <a:rPr lang="fr-FR" sz="1400" dirty="0">
                <a:solidFill>
                  <a:prstClr val="black">
                    <a:lumMod val="65000"/>
                    <a:lumOff val="35000"/>
                  </a:prstClr>
                </a:solidFill>
                <a:latin typeface="Verdana" panose="020B0604030504040204" pitchFamily="34" charset="0"/>
              </a:rPr>
              <a:t>, </a:t>
            </a:r>
            <a:r>
              <a:rPr lang="fr-FR" sz="1400" dirty="0" err="1">
                <a:solidFill>
                  <a:prstClr val="black">
                    <a:lumMod val="65000"/>
                    <a:lumOff val="35000"/>
                  </a:prstClr>
                </a:solidFill>
                <a:latin typeface="Verdana" panose="020B0604030504040204" pitchFamily="34" charset="0"/>
              </a:rPr>
              <a:t>interest</a:t>
            </a:r>
            <a:r>
              <a:rPr lang="fr-FR" sz="1400" dirty="0">
                <a:solidFill>
                  <a:prstClr val="black">
                    <a:lumMod val="65000"/>
                    <a:lumOff val="35000"/>
                  </a:prstClr>
                </a:solidFill>
                <a:latin typeface="Verdana" panose="020B0604030504040204" pitchFamily="34" charset="0"/>
              </a:rPr>
              <a:t> groups, experts: </a:t>
            </a:r>
            <a:r>
              <a:rPr lang="fr-FR" sz="1400" dirty="0" err="1">
                <a:solidFill>
                  <a:prstClr val="black">
                    <a:lumMod val="65000"/>
                    <a:lumOff val="35000"/>
                  </a:prstClr>
                </a:solidFill>
                <a:latin typeface="Verdana" panose="020B0604030504040204" pitchFamily="34" charset="0"/>
              </a:rPr>
              <a:t>discuss</a:t>
            </a:r>
            <a:r>
              <a:rPr lang="fr-FR" sz="1400" dirty="0">
                <a:solidFill>
                  <a:prstClr val="black">
                    <a:lumMod val="65000"/>
                    <a:lumOff val="35000"/>
                  </a:prstClr>
                </a:solidFill>
                <a:latin typeface="Verdana" panose="020B0604030504040204" pitchFamily="34" charset="0"/>
              </a:rPr>
              <a:t>, </a:t>
            </a:r>
            <a:r>
              <a:rPr lang="fr-FR" sz="1400" dirty="0" err="1">
                <a:solidFill>
                  <a:prstClr val="black">
                    <a:lumMod val="65000"/>
                    <a:lumOff val="35000"/>
                  </a:prstClr>
                </a:solidFill>
                <a:latin typeface="Verdana" panose="020B0604030504040204" pitchFamily="34" charset="0"/>
              </a:rPr>
              <a:t>consult</a:t>
            </a:r>
            <a:endParaRPr lang="fr-FR" sz="1400" dirty="0">
              <a:solidFill>
                <a:prstClr val="black">
                  <a:lumMod val="65000"/>
                  <a:lumOff val="35000"/>
                </a:prstClr>
              </a:solidFill>
              <a:latin typeface="Verdana" panose="020B0604030504040204" pitchFamily="34" charset="0"/>
            </a:endParaRPr>
          </a:p>
        </p:txBody>
      </p:sp>
      <p:sp>
        <p:nvSpPr>
          <p:cNvPr id="18" name="Rectangle 15"/>
          <p:cNvSpPr>
            <a:spLocks noChangeArrowheads="1"/>
          </p:cNvSpPr>
          <p:nvPr/>
        </p:nvSpPr>
        <p:spPr bwMode="auto">
          <a:xfrm>
            <a:off x="1819364" y="3012886"/>
            <a:ext cx="7013831" cy="490185"/>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400" dirty="0">
                <a:solidFill>
                  <a:prstClr val="black">
                    <a:lumMod val="65000"/>
                    <a:lumOff val="35000"/>
                  </a:prstClr>
                </a:solidFill>
                <a:latin typeface="Verdana" panose="020B0604030504040204" pitchFamily="34" charset="0"/>
              </a:rPr>
              <a:t>Commission: </a:t>
            </a:r>
            <a:r>
              <a:rPr lang="fr-FR" sz="1400" dirty="0" err="1">
                <a:solidFill>
                  <a:prstClr val="black">
                    <a:lumMod val="65000"/>
                    <a:lumOff val="35000"/>
                  </a:prstClr>
                </a:solidFill>
                <a:latin typeface="Verdana" panose="020B0604030504040204" pitchFamily="34" charset="0"/>
              </a:rPr>
              <a:t>makes</a:t>
            </a:r>
            <a:r>
              <a:rPr lang="fr-FR" sz="1400" dirty="0">
                <a:solidFill>
                  <a:prstClr val="black">
                    <a:lumMod val="65000"/>
                    <a:lumOff val="35000"/>
                  </a:prstClr>
                </a:solidFill>
                <a:latin typeface="Verdana" panose="020B0604030504040204" pitchFamily="34" charset="0"/>
              </a:rPr>
              <a:t> </a:t>
            </a:r>
            <a:r>
              <a:rPr lang="fr-FR" sz="1400" dirty="0" err="1">
                <a:solidFill>
                  <a:prstClr val="black">
                    <a:lumMod val="65000"/>
                    <a:lumOff val="35000"/>
                  </a:prstClr>
                </a:solidFill>
                <a:latin typeface="Verdana" panose="020B0604030504040204" pitchFamily="34" charset="0"/>
              </a:rPr>
              <a:t>formal</a:t>
            </a:r>
            <a:r>
              <a:rPr lang="fr-FR" sz="1400" dirty="0">
                <a:solidFill>
                  <a:prstClr val="black">
                    <a:lumMod val="65000"/>
                    <a:lumOff val="35000"/>
                  </a:prstClr>
                </a:solidFill>
                <a:latin typeface="Verdana" panose="020B0604030504040204" pitchFamily="34" charset="0"/>
              </a:rPr>
              <a:t> </a:t>
            </a:r>
            <a:r>
              <a:rPr lang="fr-FR" sz="1400" dirty="0" err="1">
                <a:solidFill>
                  <a:prstClr val="black">
                    <a:lumMod val="65000"/>
                    <a:lumOff val="35000"/>
                  </a:prstClr>
                </a:solidFill>
                <a:latin typeface="Verdana" panose="020B0604030504040204" pitchFamily="34" charset="0"/>
              </a:rPr>
              <a:t>proposal</a:t>
            </a:r>
            <a:r>
              <a:rPr lang="fr-FR" sz="1400" dirty="0">
                <a:solidFill>
                  <a:prstClr val="black">
                    <a:lumMod val="65000"/>
                    <a:lumOff val="35000"/>
                  </a:prstClr>
                </a:solidFill>
                <a:latin typeface="Verdana" panose="020B0604030504040204" pitchFamily="34" charset="0"/>
              </a:rPr>
              <a:t> </a:t>
            </a:r>
            <a:endParaRPr lang="en-GB" sz="1400" dirty="0">
              <a:solidFill>
                <a:prstClr val="black">
                  <a:lumMod val="65000"/>
                  <a:lumOff val="35000"/>
                </a:prstClr>
              </a:solidFill>
              <a:latin typeface="Verdana" panose="020B0604030504040204" pitchFamily="34" charset="0"/>
            </a:endParaRPr>
          </a:p>
        </p:txBody>
      </p:sp>
      <p:sp>
        <p:nvSpPr>
          <p:cNvPr id="19" name="Rectangle 15"/>
          <p:cNvSpPr>
            <a:spLocks noChangeArrowheads="1"/>
          </p:cNvSpPr>
          <p:nvPr/>
        </p:nvSpPr>
        <p:spPr bwMode="auto">
          <a:xfrm>
            <a:off x="1834215" y="3907472"/>
            <a:ext cx="7011975" cy="491936"/>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400" dirty="0" err="1">
                <a:solidFill>
                  <a:prstClr val="black">
                    <a:lumMod val="65000"/>
                    <a:lumOff val="35000"/>
                  </a:prstClr>
                </a:solidFill>
                <a:latin typeface="Verdana" panose="020B0604030504040204" pitchFamily="34" charset="0"/>
              </a:rPr>
              <a:t>Parliament</a:t>
            </a:r>
            <a:r>
              <a:rPr lang="fr-FR" sz="1400" dirty="0">
                <a:solidFill>
                  <a:prstClr val="black">
                    <a:lumMod val="65000"/>
                    <a:lumOff val="35000"/>
                  </a:prstClr>
                </a:solidFill>
                <a:latin typeface="Verdana" panose="020B0604030504040204" pitchFamily="34" charset="0"/>
              </a:rPr>
              <a:t> and Council of </a:t>
            </a:r>
            <a:r>
              <a:rPr lang="fr-FR" sz="1400" dirty="0" err="1">
                <a:solidFill>
                  <a:prstClr val="black">
                    <a:lumMod val="65000"/>
                    <a:lumOff val="35000"/>
                  </a:prstClr>
                </a:solidFill>
                <a:latin typeface="Verdana" panose="020B0604030504040204" pitchFamily="34" charset="0"/>
              </a:rPr>
              <a:t>Ministers</a:t>
            </a:r>
            <a:r>
              <a:rPr lang="fr-FR" sz="1400" dirty="0">
                <a:solidFill>
                  <a:prstClr val="black">
                    <a:lumMod val="65000"/>
                    <a:lumOff val="35000"/>
                  </a:prstClr>
                </a:solidFill>
                <a:latin typeface="Verdana" panose="020B0604030504040204" pitchFamily="34" charset="0"/>
              </a:rPr>
              <a:t>: </a:t>
            </a:r>
            <a:r>
              <a:rPr lang="fr-FR" sz="1400" dirty="0" err="1">
                <a:solidFill>
                  <a:prstClr val="black">
                    <a:lumMod val="65000"/>
                    <a:lumOff val="35000"/>
                  </a:prstClr>
                </a:solidFill>
                <a:latin typeface="Verdana" panose="020B0604030504040204" pitchFamily="34" charset="0"/>
              </a:rPr>
              <a:t>decide</a:t>
            </a:r>
            <a:r>
              <a:rPr lang="fr-FR" sz="1400" dirty="0">
                <a:solidFill>
                  <a:prstClr val="black">
                    <a:lumMod val="65000"/>
                    <a:lumOff val="35000"/>
                  </a:prstClr>
                </a:solidFill>
                <a:latin typeface="Verdana" panose="020B0604030504040204" pitchFamily="34" charset="0"/>
              </a:rPr>
              <a:t> </a:t>
            </a:r>
            <a:r>
              <a:rPr lang="fr-FR" sz="1400" dirty="0" err="1">
                <a:solidFill>
                  <a:prstClr val="black">
                    <a:lumMod val="65000"/>
                    <a:lumOff val="35000"/>
                  </a:prstClr>
                </a:solidFill>
                <a:latin typeface="Verdana" panose="020B0604030504040204" pitchFamily="34" charset="0"/>
              </a:rPr>
              <a:t>jointly</a:t>
            </a:r>
            <a:r>
              <a:rPr lang="fr-FR" sz="1400" dirty="0">
                <a:solidFill>
                  <a:prstClr val="black">
                    <a:lumMod val="65000"/>
                    <a:lumOff val="35000"/>
                  </a:prstClr>
                </a:solidFill>
                <a:latin typeface="Verdana" panose="020B0604030504040204" pitchFamily="34" charset="0"/>
              </a:rPr>
              <a:t> </a:t>
            </a:r>
            <a:endParaRPr lang="en-GB" sz="1400" dirty="0">
              <a:solidFill>
                <a:prstClr val="black">
                  <a:lumMod val="65000"/>
                  <a:lumOff val="35000"/>
                </a:prstClr>
              </a:solidFill>
              <a:latin typeface="Verdana" panose="020B0604030504040204" pitchFamily="34" charset="0"/>
            </a:endParaRPr>
          </a:p>
        </p:txBody>
      </p:sp>
      <p:sp>
        <p:nvSpPr>
          <p:cNvPr id="20" name="Rectangle 15"/>
          <p:cNvSpPr>
            <a:spLocks noChangeArrowheads="1"/>
          </p:cNvSpPr>
          <p:nvPr/>
        </p:nvSpPr>
        <p:spPr bwMode="auto">
          <a:xfrm>
            <a:off x="1837928" y="4831821"/>
            <a:ext cx="7011975" cy="491936"/>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400" dirty="0">
                <a:solidFill>
                  <a:prstClr val="black">
                    <a:lumMod val="65000"/>
                    <a:lumOff val="35000"/>
                  </a:prstClr>
                </a:solidFill>
                <a:latin typeface="Verdana" panose="020B0604030504040204" pitchFamily="34" charset="0"/>
              </a:rPr>
              <a:t>National or local </a:t>
            </a:r>
            <a:r>
              <a:rPr lang="fr-FR" sz="1400" dirty="0" err="1">
                <a:solidFill>
                  <a:prstClr val="black">
                    <a:lumMod val="65000"/>
                    <a:lumOff val="35000"/>
                  </a:prstClr>
                </a:solidFill>
                <a:latin typeface="Verdana" panose="020B0604030504040204" pitchFamily="34" charset="0"/>
              </a:rPr>
              <a:t>authorities</a:t>
            </a:r>
            <a:r>
              <a:rPr lang="fr-FR" sz="1400" dirty="0">
                <a:solidFill>
                  <a:prstClr val="black">
                    <a:lumMod val="65000"/>
                    <a:lumOff val="35000"/>
                  </a:prstClr>
                </a:solidFill>
                <a:latin typeface="Verdana" panose="020B0604030504040204" pitchFamily="34" charset="0"/>
              </a:rPr>
              <a:t>: </a:t>
            </a:r>
            <a:r>
              <a:rPr lang="fr-FR" sz="1400" dirty="0" err="1">
                <a:solidFill>
                  <a:prstClr val="black">
                    <a:lumMod val="65000"/>
                    <a:lumOff val="35000"/>
                  </a:prstClr>
                </a:solidFill>
                <a:latin typeface="Verdana" panose="020B0604030504040204" pitchFamily="34" charset="0"/>
              </a:rPr>
              <a:t>implement</a:t>
            </a:r>
            <a:endParaRPr lang="en-GB" sz="1400" dirty="0">
              <a:solidFill>
                <a:prstClr val="black">
                  <a:lumMod val="65000"/>
                  <a:lumOff val="35000"/>
                </a:prstClr>
              </a:solidFill>
              <a:latin typeface="Verdana" panose="020B0604030504040204" pitchFamily="34" charset="0"/>
            </a:endParaRPr>
          </a:p>
        </p:txBody>
      </p:sp>
      <p:sp>
        <p:nvSpPr>
          <p:cNvPr id="21" name="Rectangle 15"/>
          <p:cNvSpPr>
            <a:spLocks noChangeArrowheads="1"/>
          </p:cNvSpPr>
          <p:nvPr/>
        </p:nvSpPr>
        <p:spPr bwMode="auto">
          <a:xfrm>
            <a:off x="1856493" y="5749166"/>
            <a:ext cx="7011975" cy="490185"/>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400" dirty="0">
                <a:solidFill>
                  <a:prstClr val="black">
                    <a:lumMod val="65000"/>
                    <a:lumOff val="35000"/>
                  </a:prstClr>
                </a:solidFill>
                <a:latin typeface="Verdana" panose="020B0604030504040204" pitchFamily="34" charset="0"/>
              </a:rPr>
              <a:t>Commission and Court of Justice: monitor </a:t>
            </a:r>
            <a:r>
              <a:rPr lang="fr-FR" sz="1400" dirty="0" err="1">
                <a:solidFill>
                  <a:prstClr val="black">
                    <a:lumMod val="65000"/>
                    <a:lumOff val="35000"/>
                  </a:prstClr>
                </a:solidFill>
                <a:latin typeface="Verdana" panose="020B0604030504040204" pitchFamily="34" charset="0"/>
              </a:rPr>
              <a:t>implementation</a:t>
            </a:r>
            <a:endParaRPr lang="en-GB" sz="1400" dirty="0">
              <a:solidFill>
                <a:prstClr val="black">
                  <a:lumMod val="65000"/>
                  <a:lumOff val="35000"/>
                </a:prstClr>
              </a:solidFill>
              <a:latin typeface="Verdana" panose="020B0604030504040204" pitchFamily="34" charset="0"/>
            </a:endParaRPr>
          </a:p>
        </p:txBody>
      </p:sp>
      <p:sp>
        <p:nvSpPr>
          <p:cNvPr id="2" name="Down Arrow 1"/>
          <p:cNvSpPr/>
          <p:nvPr/>
        </p:nvSpPr>
        <p:spPr>
          <a:xfrm>
            <a:off x="5103500" y="2725778"/>
            <a:ext cx="126242" cy="21007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4315" tIns="52157" rIns="104315" bIns="52157" anchor="ctr"/>
          <a:lstStyle/>
          <a:p>
            <a:pPr algn="ctr">
              <a:defRPr/>
            </a:pPr>
            <a:endParaRPr lang="nl-BE">
              <a:solidFill>
                <a:srgbClr val="00B0F0"/>
              </a:solidFill>
            </a:endParaRPr>
          </a:p>
        </p:txBody>
      </p:sp>
      <p:sp>
        <p:nvSpPr>
          <p:cNvPr id="22" name="Down Arrow 21"/>
          <p:cNvSpPr/>
          <p:nvPr/>
        </p:nvSpPr>
        <p:spPr>
          <a:xfrm>
            <a:off x="5101643" y="3613362"/>
            <a:ext cx="126242" cy="20832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4315" tIns="52157" rIns="104315" bIns="52157" anchor="ctr"/>
          <a:lstStyle/>
          <a:p>
            <a:pPr algn="ctr">
              <a:defRPr/>
            </a:pPr>
            <a:endParaRPr lang="nl-BE">
              <a:solidFill>
                <a:srgbClr val="00B0F0"/>
              </a:solidFill>
            </a:endParaRPr>
          </a:p>
        </p:txBody>
      </p:sp>
      <p:sp>
        <p:nvSpPr>
          <p:cNvPr id="23" name="Down Arrow 22"/>
          <p:cNvSpPr/>
          <p:nvPr/>
        </p:nvSpPr>
        <p:spPr>
          <a:xfrm>
            <a:off x="5099787" y="4539461"/>
            <a:ext cx="126242" cy="21007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4315" tIns="52157" rIns="104315" bIns="52157" anchor="ctr"/>
          <a:lstStyle/>
          <a:p>
            <a:pPr algn="ctr">
              <a:defRPr/>
            </a:pPr>
            <a:endParaRPr lang="nl-BE">
              <a:solidFill>
                <a:srgbClr val="00B0F0"/>
              </a:solidFill>
            </a:endParaRPr>
          </a:p>
        </p:txBody>
      </p:sp>
      <p:sp>
        <p:nvSpPr>
          <p:cNvPr id="24" name="Down Arrow 23"/>
          <p:cNvSpPr/>
          <p:nvPr/>
        </p:nvSpPr>
        <p:spPr>
          <a:xfrm>
            <a:off x="5097930" y="5446303"/>
            <a:ext cx="126242" cy="21007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4315" tIns="52157" rIns="104315" bIns="52157" anchor="ctr"/>
          <a:lstStyle/>
          <a:p>
            <a:pPr algn="ctr">
              <a:defRPr/>
            </a:pPr>
            <a:endParaRPr lang="nl-BE">
              <a:solidFill>
                <a:srgbClr val="00B0F0"/>
              </a:solidFill>
            </a:endParaRPr>
          </a:p>
        </p:txBody>
      </p:sp>
    </p:spTree>
    <p:extLst>
      <p:ext uri="{BB962C8B-B14F-4D97-AF65-F5344CB8AC3E}">
        <p14:creationId xmlns:p14="http://schemas.microsoft.com/office/powerpoint/2010/main" val="2666049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endParaRPr lang="cs-CZ" dirty="0"/>
          </a:p>
        </p:txBody>
      </p:sp>
      <p:pic>
        <p:nvPicPr>
          <p:cNvPr id="1026"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4885" t="17988" r="3338" b="10621"/>
          <a:stretch/>
        </p:blipFill>
        <p:spPr bwMode="auto">
          <a:xfrm>
            <a:off x="546100" y="1114425"/>
            <a:ext cx="9139915" cy="593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15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5864" t="16745" r="17473" b="5655"/>
          <a:stretch/>
        </p:blipFill>
        <p:spPr bwMode="auto">
          <a:xfrm>
            <a:off x="546100" y="733425"/>
            <a:ext cx="9329421" cy="610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877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3074"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6211" t="16745" r="17124" b="18382"/>
          <a:stretch/>
        </p:blipFill>
        <p:spPr bwMode="auto">
          <a:xfrm>
            <a:off x="393700" y="1419225"/>
            <a:ext cx="9495051" cy="5194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883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098"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6328" t="17542" r="17579" b="5643"/>
          <a:stretch/>
        </p:blipFill>
        <p:spPr bwMode="auto">
          <a:xfrm>
            <a:off x="241300" y="657225"/>
            <a:ext cx="9796958" cy="6383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389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EU </a:t>
            </a:r>
            <a:r>
              <a:rPr lang="cs-CZ" b="1" dirty="0" err="1" smtClean="0"/>
              <a:t>Law</a:t>
            </a:r>
            <a:endParaRPr lang="cs-CZ" b="1" dirty="0"/>
          </a:p>
        </p:txBody>
      </p:sp>
      <p:sp>
        <p:nvSpPr>
          <p:cNvPr id="3" name="Zástupný symbol pro obsah 2"/>
          <p:cNvSpPr>
            <a:spLocks noGrp="1"/>
          </p:cNvSpPr>
          <p:nvPr>
            <p:ph sz="quarter" idx="1"/>
          </p:nvPr>
        </p:nvSpPr>
        <p:spPr/>
        <p:txBody>
          <a:bodyPr>
            <a:normAutofit fontScale="92500" lnSpcReduction="20000"/>
          </a:bodyPr>
          <a:lstStyle/>
          <a:p>
            <a:r>
              <a:rPr lang="cs-CZ" dirty="0" err="1" smtClean="0"/>
              <a:t>Primary</a:t>
            </a:r>
            <a:endParaRPr lang="cs-CZ" dirty="0" smtClean="0"/>
          </a:p>
          <a:p>
            <a:pPr lvl="1"/>
            <a:r>
              <a:rPr lang="cs-CZ" dirty="0" err="1" smtClean="0"/>
              <a:t>Treaties</a:t>
            </a:r>
            <a:r>
              <a:rPr lang="cs-CZ" dirty="0" smtClean="0"/>
              <a:t> (TFEU, TEU) </a:t>
            </a:r>
            <a:r>
              <a:rPr lang="cs-CZ" dirty="0"/>
              <a:t>are </a:t>
            </a:r>
            <a:r>
              <a:rPr lang="cs-CZ" dirty="0" err="1"/>
              <a:t>the</a:t>
            </a:r>
            <a:r>
              <a:rPr lang="cs-CZ" dirty="0"/>
              <a:t> </a:t>
            </a:r>
            <a:r>
              <a:rPr lang="cs-CZ" dirty="0" err="1"/>
              <a:t>basis</a:t>
            </a:r>
            <a:r>
              <a:rPr lang="cs-CZ" dirty="0"/>
              <a:t> </a:t>
            </a:r>
            <a:r>
              <a:rPr lang="cs-CZ" dirty="0" err="1"/>
              <a:t>or</a:t>
            </a:r>
            <a:r>
              <a:rPr lang="cs-CZ" dirty="0"/>
              <a:t> </a:t>
            </a:r>
            <a:r>
              <a:rPr lang="cs-CZ" dirty="0" err="1"/>
              <a:t>ground</a:t>
            </a:r>
            <a:r>
              <a:rPr lang="cs-CZ" dirty="0"/>
              <a:t> </a:t>
            </a:r>
            <a:r>
              <a:rPr lang="cs-CZ" dirty="0" err="1"/>
              <a:t>rules</a:t>
            </a:r>
            <a:r>
              <a:rPr lang="cs-CZ" dirty="0"/>
              <a:t> </a:t>
            </a:r>
            <a:r>
              <a:rPr lang="cs-CZ" dirty="0" err="1"/>
              <a:t>for</a:t>
            </a:r>
            <a:r>
              <a:rPr lang="cs-CZ" dirty="0"/>
              <a:t> </a:t>
            </a:r>
            <a:r>
              <a:rPr lang="cs-CZ" dirty="0" err="1"/>
              <a:t>all</a:t>
            </a:r>
            <a:r>
              <a:rPr lang="cs-CZ" dirty="0"/>
              <a:t> EU </a:t>
            </a:r>
            <a:r>
              <a:rPr lang="cs-CZ" dirty="0" err="1" smtClean="0"/>
              <a:t>action</a:t>
            </a:r>
            <a:endParaRPr lang="cs-CZ" dirty="0" smtClean="0"/>
          </a:p>
          <a:p>
            <a:pPr lvl="1"/>
            <a:r>
              <a:rPr lang="cs-CZ" sz="2500" dirty="0" err="1"/>
              <a:t>approved</a:t>
            </a:r>
            <a:r>
              <a:rPr lang="cs-CZ" sz="2500" dirty="0"/>
              <a:t> </a:t>
            </a:r>
            <a:r>
              <a:rPr lang="cs-CZ" sz="2500" dirty="0" err="1"/>
              <a:t>voluntarily</a:t>
            </a:r>
            <a:r>
              <a:rPr lang="cs-CZ" sz="2500" dirty="0"/>
              <a:t> and </a:t>
            </a:r>
            <a:r>
              <a:rPr lang="cs-CZ" sz="2500" dirty="0" err="1"/>
              <a:t>democratically</a:t>
            </a:r>
            <a:r>
              <a:rPr lang="cs-CZ" sz="2500" dirty="0"/>
              <a:t> by </a:t>
            </a:r>
            <a:r>
              <a:rPr lang="cs-CZ" sz="2500" dirty="0" err="1"/>
              <a:t>all</a:t>
            </a:r>
            <a:r>
              <a:rPr lang="cs-CZ" sz="2500" dirty="0"/>
              <a:t> EU </a:t>
            </a:r>
            <a:r>
              <a:rPr lang="cs-CZ" sz="2500" dirty="0" err="1"/>
              <a:t>member</a:t>
            </a:r>
            <a:r>
              <a:rPr lang="cs-CZ" sz="2500" dirty="0"/>
              <a:t> </a:t>
            </a:r>
            <a:r>
              <a:rPr lang="cs-CZ" sz="2500" dirty="0" err="1"/>
              <a:t>countries</a:t>
            </a:r>
            <a:r>
              <a:rPr lang="cs-CZ" sz="2500" dirty="0"/>
              <a:t>.</a:t>
            </a:r>
            <a:endParaRPr lang="cs-CZ" sz="1700" dirty="0"/>
          </a:p>
          <a:p>
            <a:pPr lvl="1"/>
            <a:r>
              <a:rPr lang="cs-CZ" sz="2500" dirty="0" err="1" smtClean="0"/>
              <a:t>Treaty</a:t>
            </a:r>
            <a:r>
              <a:rPr lang="cs-CZ" sz="2500" dirty="0" smtClean="0"/>
              <a:t> </a:t>
            </a:r>
            <a:r>
              <a:rPr lang="cs-CZ" sz="2500" dirty="0" err="1"/>
              <a:t>of</a:t>
            </a:r>
            <a:r>
              <a:rPr lang="cs-CZ" sz="2500" dirty="0"/>
              <a:t> </a:t>
            </a:r>
            <a:r>
              <a:rPr lang="cs-CZ" sz="2500" dirty="0" err="1"/>
              <a:t>Lisbon</a:t>
            </a:r>
            <a:r>
              <a:rPr lang="cs-CZ" sz="2500" dirty="0"/>
              <a:t> </a:t>
            </a:r>
            <a:r>
              <a:rPr lang="cs-CZ" sz="2500" dirty="0" err="1"/>
              <a:t>increased</a:t>
            </a:r>
            <a:r>
              <a:rPr lang="cs-CZ" sz="2500" dirty="0"/>
              <a:t> </a:t>
            </a:r>
            <a:r>
              <a:rPr lang="cs-CZ" sz="2500" dirty="0" err="1"/>
              <a:t>the</a:t>
            </a:r>
            <a:r>
              <a:rPr lang="cs-CZ" sz="2500" dirty="0"/>
              <a:t> </a:t>
            </a:r>
            <a:r>
              <a:rPr lang="cs-CZ" sz="2500" dirty="0" err="1"/>
              <a:t>number</a:t>
            </a:r>
            <a:r>
              <a:rPr lang="cs-CZ" sz="2500" dirty="0"/>
              <a:t> </a:t>
            </a:r>
            <a:r>
              <a:rPr lang="cs-CZ" sz="2500" dirty="0" err="1"/>
              <a:t>of</a:t>
            </a:r>
            <a:r>
              <a:rPr lang="cs-CZ" sz="2500" dirty="0"/>
              <a:t> </a:t>
            </a:r>
            <a:r>
              <a:rPr lang="cs-CZ" sz="2500" dirty="0" err="1"/>
              <a:t>policy</a:t>
            </a:r>
            <a:r>
              <a:rPr lang="cs-CZ" sz="2500" dirty="0"/>
              <a:t> </a:t>
            </a:r>
            <a:r>
              <a:rPr lang="cs-CZ" sz="2500" dirty="0" err="1"/>
              <a:t>areas</a:t>
            </a:r>
            <a:r>
              <a:rPr lang="cs-CZ" sz="2500" dirty="0"/>
              <a:t> </a:t>
            </a:r>
            <a:r>
              <a:rPr lang="cs-CZ" sz="2500" dirty="0" err="1"/>
              <a:t>where</a:t>
            </a:r>
            <a:r>
              <a:rPr lang="cs-CZ" sz="2500" dirty="0"/>
              <a:t> '</a:t>
            </a:r>
            <a:r>
              <a:rPr lang="cs-CZ" sz="2500" dirty="0" err="1"/>
              <a:t>Ordinary</a:t>
            </a:r>
            <a:r>
              <a:rPr lang="cs-CZ" sz="2500" dirty="0"/>
              <a:t> </a:t>
            </a:r>
            <a:r>
              <a:rPr lang="cs-CZ" sz="2500" dirty="0" err="1"/>
              <a:t>Legislative</a:t>
            </a:r>
            <a:r>
              <a:rPr lang="cs-CZ" sz="2500" dirty="0"/>
              <a:t> </a:t>
            </a:r>
            <a:r>
              <a:rPr lang="cs-CZ" sz="2500" dirty="0" err="1"/>
              <a:t>Procedure</a:t>
            </a:r>
            <a:r>
              <a:rPr lang="cs-CZ" sz="2500" dirty="0"/>
              <a:t>' </a:t>
            </a:r>
            <a:r>
              <a:rPr lang="cs-CZ" sz="2500" dirty="0" err="1"/>
              <a:t>is</a:t>
            </a:r>
            <a:r>
              <a:rPr lang="cs-CZ" sz="2500" dirty="0"/>
              <a:t> </a:t>
            </a:r>
            <a:r>
              <a:rPr lang="cs-CZ" sz="2500" dirty="0" err="1" smtClean="0"/>
              <a:t>used</a:t>
            </a:r>
            <a:r>
              <a:rPr lang="cs-CZ" sz="2500" dirty="0" smtClean="0"/>
              <a:t> - EP </a:t>
            </a:r>
            <a:r>
              <a:rPr lang="cs-CZ" sz="2500" dirty="0" err="1"/>
              <a:t>also</a:t>
            </a:r>
            <a:r>
              <a:rPr lang="cs-CZ" sz="2500" dirty="0"/>
              <a:t> has more </a:t>
            </a:r>
            <a:r>
              <a:rPr lang="cs-CZ" sz="2500" dirty="0" err="1"/>
              <a:t>power</a:t>
            </a:r>
            <a:r>
              <a:rPr lang="cs-CZ" sz="2500" dirty="0"/>
              <a:t> to </a:t>
            </a:r>
            <a:r>
              <a:rPr lang="cs-CZ" sz="2500" dirty="0" err="1"/>
              <a:t>block</a:t>
            </a:r>
            <a:r>
              <a:rPr lang="cs-CZ" sz="2500" dirty="0"/>
              <a:t> a </a:t>
            </a:r>
            <a:r>
              <a:rPr lang="cs-CZ" sz="2500" dirty="0" err="1"/>
              <a:t>proposal</a:t>
            </a:r>
            <a:r>
              <a:rPr lang="cs-CZ" sz="2500" dirty="0"/>
              <a:t> </a:t>
            </a:r>
            <a:r>
              <a:rPr lang="cs-CZ" sz="2500" dirty="0" err="1"/>
              <a:t>if</a:t>
            </a:r>
            <a:r>
              <a:rPr lang="cs-CZ" sz="2500" dirty="0"/>
              <a:t> </a:t>
            </a:r>
            <a:r>
              <a:rPr lang="cs-CZ" sz="2500" dirty="0" err="1"/>
              <a:t>it</a:t>
            </a:r>
            <a:r>
              <a:rPr lang="cs-CZ" sz="2500" dirty="0"/>
              <a:t> </a:t>
            </a:r>
            <a:r>
              <a:rPr lang="cs-CZ" sz="2500" dirty="0" err="1"/>
              <a:t>disagrees</a:t>
            </a:r>
            <a:r>
              <a:rPr lang="cs-CZ" sz="2500" dirty="0"/>
              <a:t> </a:t>
            </a:r>
            <a:r>
              <a:rPr lang="cs-CZ" sz="2500" dirty="0" err="1"/>
              <a:t>with</a:t>
            </a:r>
            <a:r>
              <a:rPr lang="cs-CZ" sz="2500" dirty="0"/>
              <a:t> </a:t>
            </a:r>
            <a:r>
              <a:rPr lang="cs-CZ" sz="2500" dirty="0" err="1"/>
              <a:t>the</a:t>
            </a:r>
            <a:r>
              <a:rPr lang="cs-CZ" sz="2500" dirty="0"/>
              <a:t> </a:t>
            </a:r>
            <a:r>
              <a:rPr lang="cs-CZ" sz="2500" dirty="0" err="1"/>
              <a:t>Council</a:t>
            </a:r>
            <a:endParaRPr lang="cs-CZ" dirty="0" smtClean="0"/>
          </a:p>
          <a:p>
            <a:r>
              <a:rPr lang="cs-CZ" dirty="0" err="1" smtClean="0"/>
              <a:t>Secondary</a:t>
            </a:r>
            <a:endParaRPr lang="cs-CZ" dirty="0" smtClean="0"/>
          </a:p>
          <a:p>
            <a:pPr lvl="1"/>
            <a:r>
              <a:rPr lang="cs-CZ" dirty="0" err="1"/>
              <a:t>regulations</a:t>
            </a:r>
            <a:r>
              <a:rPr lang="cs-CZ" dirty="0"/>
              <a:t>, </a:t>
            </a:r>
            <a:r>
              <a:rPr lang="cs-CZ" dirty="0" err="1" smtClean="0"/>
              <a:t>directives</a:t>
            </a:r>
            <a:r>
              <a:rPr lang="cs-CZ" dirty="0" smtClean="0"/>
              <a:t>, </a:t>
            </a:r>
            <a:r>
              <a:rPr lang="cs-CZ" dirty="0" err="1" smtClean="0"/>
              <a:t>decisions</a:t>
            </a:r>
            <a:r>
              <a:rPr lang="cs-CZ" dirty="0" smtClean="0"/>
              <a:t>, </a:t>
            </a:r>
            <a:r>
              <a:rPr lang="cs-CZ" dirty="0" err="1" smtClean="0"/>
              <a:t>recommendations</a:t>
            </a:r>
            <a:r>
              <a:rPr lang="cs-CZ" dirty="0" smtClean="0"/>
              <a:t> </a:t>
            </a:r>
            <a:r>
              <a:rPr lang="cs-CZ" dirty="0"/>
              <a:t>and </a:t>
            </a:r>
            <a:r>
              <a:rPr lang="cs-CZ" dirty="0" err="1" smtClean="0"/>
              <a:t>opinions</a:t>
            </a:r>
            <a:endParaRPr lang="cs-CZ" dirty="0" smtClean="0"/>
          </a:p>
          <a:p>
            <a:pPr lvl="1"/>
            <a:r>
              <a:rPr lang="cs-CZ" dirty="0" err="1" smtClean="0"/>
              <a:t>Binding</a:t>
            </a:r>
            <a:r>
              <a:rPr lang="cs-CZ" dirty="0" smtClean="0"/>
              <a:t> x non-</a:t>
            </a:r>
            <a:r>
              <a:rPr lang="cs-CZ" dirty="0" err="1" smtClean="0"/>
              <a:t>binding</a:t>
            </a:r>
            <a:endParaRPr lang="cs-CZ" dirty="0" smtClean="0"/>
          </a:p>
          <a:p>
            <a:pPr lvl="1"/>
            <a:r>
              <a:rPr lang="cs-CZ" dirty="0" err="1" smtClean="0"/>
              <a:t>apply</a:t>
            </a:r>
            <a:r>
              <a:rPr lang="cs-CZ" dirty="0" smtClean="0"/>
              <a:t> </a:t>
            </a:r>
            <a:r>
              <a:rPr lang="cs-CZ" dirty="0"/>
              <a:t>to </a:t>
            </a:r>
            <a:r>
              <a:rPr lang="cs-CZ" dirty="0" err="1"/>
              <a:t>all</a:t>
            </a:r>
            <a:r>
              <a:rPr lang="cs-CZ" dirty="0"/>
              <a:t> EU </a:t>
            </a:r>
            <a:r>
              <a:rPr lang="cs-CZ" dirty="0" err="1" smtClean="0"/>
              <a:t>countries</a:t>
            </a:r>
            <a:r>
              <a:rPr lang="cs-CZ" dirty="0" smtClean="0"/>
              <a:t> x to </a:t>
            </a:r>
            <a:r>
              <a:rPr lang="cs-CZ" dirty="0"/>
              <a:t>just a </a:t>
            </a:r>
            <a:r>
              <a:rPr lang="cs-CZ" dirty="0" err="1" smtClean="0"/>
              <a:t>few</a:t>
            </a:r>
            <a:endParaRPr lang="cs-CZ" dirty="0" smtClean="0"/>
          </a:p>
          <a:p>
            <a:pPr lvl="1"/>
            <a:r>
              <a:rPr lang="cs-CZ" dirty="0" smtClean="0"/>
              <a:t>are </a:t>
            </a:r>
            <a:r>
              <a:rPr lang="cs-CZ" dirty="0" err="1"/>
              <a:t>derived</a:t>
            </a:r>
            <a:r>
              <a:rPr lang="cs-CZ" dirty="0"/>
              <a:t> </a:t>
            </a:r>
            <a:r>
              <a:rPr lang="cs-CZ" dirty="0" err="1"/>
              <a:t>from</a:t>
            </a:r>
            <a:r>
              <a:rPr lang="cs-CZ" dirty="0"/>
              <a:t> </a:t>
            </a:r>
            <a:r>
              <a:rPr lang="cs-CZ" dirty="0" err="1"/>
              <a:t>the</a:t>
            </a:r>
            <a:r>
              <a:rPr lang="cs-CZ" dirty="0"/>
              <a:t> </a:t>
            </a:r>
            <a:r>
              <a:rPr lang="cs-CZ" dirty="0" err="1"/>
              <a:t>principles</a:t>
            </a:r>
            <a:r>
              <a:rPr lang="cs-CZ" dirty="0"/>
              <a:t> and </a:t>
            </a:r>
            <a:r>
              <a:rPr lang="cs-CZ" dirty="0" err="1"/>
              <a:t>objectives</a:t>
            </a:r>
            <a:r>
              <a:rPr lang="cs-CZ" dirty="0"/>
              <a:t> set </a:t>
            </a:r>
            <a:r>
              <a:rPr lang="cs-CZ" dirty="0" err="1"/>
              <a:t>out</a:t>
            </a:r>
            <a:r>
              <a:rPr lang="cs-CZ" dirty="0"/>
              <a:t> in </a:t>
            </a:r>
            <a:r>
              <a:rPr lang="cs-CZ" dirty="0" err="1"/>
              <a:t>the</a:t>
            </a:r>
            <a:r>
              <a:rPr lang="cs-CZ" dirty="0"/>
              <a:t> </a:t>
            </a:r>
            <a:r>
              <a:rPr lang="cs-CZ" dirty="0" err="1"/>
              <a:t>treaties</a:t>
            </a:r>
            <a:endParaRPr lang="cs-CZ" dirty="0"/>
          </a:p>
        </p:txBody>
      </p:sp>
    </p:spTree>
    <p:extLst>
      <p:ext uri="{BB962C8B-B14F-4D97-AF65-F5344CB8AC3E}">
        <p14:creationId xmlns:p14="http://schemas.microsoft.com/office/powerpoint/2010/main" val="109947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EU </a:t>
            </a:r>
            <a:r>
              <a:rPr lang="cs-CZ" b="1" dirty="0" err="1" smtClean="0"/>
              <a:t>Law</a:t>
            </a:r>
            <a:r>
              <a:rPr lang="cs-CZ" b="1" dirty="0" smtClean="0"/>
              <a:t> – </a:t>
            </a:r>
            <a:r>
              <a:rPr lang="cs-CZ" b="1" dirty="0" err="1" smtClean="0"/>
              <a:t>find</a:t>
            </a:r>
            <a:r>
              <a:rPr lang="cs-CZ" b="1" dirty="0" smtClean="0"/>
              <a:t> </a:t>
            </a:r>
            <a:r>
              <a:rPr lang="cs-CZ" b="1" dirty="0" err="1" smtClean="0"/>
              <a:t>law</a:t>
            </a:r>
            <a:endParaRPr lang="cs-CZ" b="1" dirty="0"/>
          </a:p>
        </p:txBody>
      </p:sp>
      <p:pic>
        <p:nvPicPr>
          <p:cNvPr id="5122"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74" t="4655" r="5605" b="5654"/>
          <a:stretch/>
        </p:blipFill>
        <p:spPr bwMode="auto">
          <a:xfrm>
            <a:off x="548641" y="1800225"/>
            <a:ext cx="9023374" cy="482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29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r>
              <a:rPr lang="cs-CZ" dirty="0" smtClean="0"/>
              <a:t>I. </a:t>
            </a:r>
            <a:r>
              <a:rPr lang="cs-CZ" dirty="0" err="1" smtClean="0"/>
              <a:t>Legislative</a:t>
            </a:r>
            <a:r>
              <a:rPr lang="cs-CZ" dirty="0" smtClean="0"/>
              <a:t> </a:t>
            </a:r>
            <a:r>
              <a:rPr lang="cs-CZ" dirty="0" err="1" smtClean="0"/>
              <a:t>changes</a:t>
            </a:r>
            <a:r>
              <a:rPr lang="cs-CZ" dirty="0" smtClean="0"/>
              <a:t> in Czech Republic</a:t>
            </a:r>
          </a:p>
          <a:p>
            <a:r>
              <a:rPr lang="cs-CZ" dirty="0" smtClean="0"/>
              <a:t>II. EU </a:t>
            </a:r>
            <a:r>
              <a:rPr lang="cs-CZ" dirty="0" err="1" smtClean="0"/>
              <a:t>law</a:t>
            </a:r>
            <a:r>
              <a:rPr lang="cs-CZ" dirty="0" smtClean="0"/>
              <a:t> </a:t>
            </a:r>
          </a:p>
          <a:p>
            <a:pPr lvl="1"/>
            <a:r>
              <a:rPr lang="cs-CZ" dirty="0" smtClean="0"/>
              <a:t>EU </a:t>
            </a:r>
            <a:r>
              <a:rPr lang="cs-CZ" dirty="0" err="1" smtClean="0"/>
              <a:t>Enlargement</a:t>
            </a:r>
            <a:endParaRPr lang="cs-CZ" dirty="0" smtClean="0"/>
          </a:p>
          <a:p>
            <a:pPr lvl="1"/>
            <a:r>
              <a:rPr lang="en-US" dirty="0" smtClean="0"/>
              <a:t>How </a:t>
            </a:r>
            <a:r>
              <a:rPr lang="en-US" dirty="0"/>
              <a:t>EU laws are made</a:t>
            </a:r>
            <a:endParaRPr lang="cs-CZ" dirty="0"/>
          </a:p>
          <a:p>
            <a:pPr lvl="1"/>
            <a:r>
              <a:rPr lang="cs-CZ" dirty="0" err="1"/>
              <a:t>Have</a:t>
            </a:r>
            <a:r>
              <a:rPr lang="cs-CZ" dirty="0"/>
              <a:t> </a:t>
            </a:r>
            <a:r>
              <a:rPr lang="cs-CZ" dirty="0" err="1"/>
              <a:t>your</a:t>
            </a:r>
            <a:r>
              <a:rPr lang="cs-CZ" dirty="0"/>
              <a:t> </a:t>
            </a:r>
            <a:r>
              <a:rPr lang="cs-CZ" dirty="0" err="1"/>
              <a:t>say</a:t>
            </a:r>
            <a:r>
              <a:rPr lang="cs-CZ" dirty="0"/>
              <a:t> on EU </a:t>
            </a:r>
            <a:r>
              <a:rPr lang="cs-CZ" dirty="0" err="1"/>
              <a:t>law</a:t>
            </a:r>
            <a:endParaRPr lang="cs-CZ" dirty="0"/>
          </a:p>
          <a:p>
            <a:pPr lvl="1"/>
            <a:r>
              <a:rPr lang="cs-CZ" dirty="0"/>
              <a:t>Type </a:t>
            </a:r>
            <a:r>
              <a:rPr lang="cs-CZ" dirty="0" err="1"/>
              <a:t>of</a:t>
            </a:r>
            <a:r>
              <a:rPr lang="cs-CZ" dirty="0"/>
              <a:t> EU </a:t>
            </a:r>
            <a:r>
              <a:rPr lang="cs-CZ" dirty="0" err="1"/>
              <a:t>law</a:t>
            </a:r>
            <a:endParaRPr lang="cs-CZ" dirty="0"/>
          </a:p>
          <a:p>
            <a:pPr lvl="1"/>
            <a:r>
              <a:rPr lang="cs-CZ" dirty="0" err="1"/>
              <a:t>Application</a:t>
            </a:r>
            <a:r>
              <a:rPr lang="cs-CZ" dirty="0"/>
              <a:t> </a:t>
            </a:r>
            <a:r>
              <a:rPr lang="cs-CZ" dirty="0" err="1"/>
              <a:t>of</a:t>
            </a:r>
            <a:r>
              <a:rPr lang="cs-CZ" dirty="0"/>
              <a:t> EU </a:t>
            </a:r>
            <a:r>
              <a:rPr lang="cs-CZ" dirty="0" err="1" smtClean="0"/>
              <a:t>law</a:t>
            </a:r>
            <a:endParaRPr lang="cs-CZ" dirty="0" smtClean="0"/>
          </a:p>
          <a:p>
            <a:pPr lvl="2"/>
            <a:r>
              <a:rPr lang="cs-CZ" dirty="0" err="1"/>
              <a:t>Complaints</a:t>
            </a:r>
            <a:endParaRPr lang="cs-CZ" dirty="0"/>
          </a:p>
          <a:p>
            <a:pPr lvl="2"/>
            <a:r>
              <a:rPr lang="cs-CZ" dirty="0" err="1"/>
              <a:t>Infringements</a:t>
            </a:r>
            <a:endParaRPr lang="cs-CZ" dirty="0"/>
          </a:p>
          <a:p>
            <a:pPr lvl="2"/>
            <a:r>
              <a:rPr lang="cs-CZ" dirty="0" err="1"/>
              <a:t>Preliminary</a:t>
            </a:r>
            <a:r>
              <a:rPr lang="cs-CZ" dirty="0"/>
              <a:t> </a:t>
            </a:r>
            <a:r>
              <a:rPr lang="cs-CZ" dirty="0" err="1"/>
              <a:t>rulings</a:t>
            </a:r>
            <a:endParaRPr lang="cs-CZ" dirty="0"/>
          </a:p>
          <a:p>
            <a:pPr lvl="1"/>
            <a:r>
              <a:rPr lang="cs-CZ" dirty="0" smtClean="0"/>
              <a:t>Basic </a:t>
            </a:r>
            <a:r>
              <a:rPr lang="cs-CZ" dirty="0" err="1" smtClean="0"/>
              <a:t>facts</a:t>
            </a:r>
            <a:r>
              <a:rPr lang="cs-CZ" dirty="0" smtClean="0"/>
              <a:t> on EU</a:t>
            </a:r>
            <a:endParaRPr lang="cs-CZ" dirty="0"/>
          </a:p>
          <a:p>
            <a:r>
              <a:rPr lang="cs-CZ" dirty="0" smtClean="0"/>
              <a:t>III. </a:t>
            </a:r>
            <a:r>
              <a:rPr lang="cs-CZ" dirty="0" err="1" smtClean="0"/>
              <a:t>Experiences</a:t>
            </a:r>
            <a:r>
              <a:rPr lang="cs-CZ" dirty="0" smtClean="0"/>
              <a:t> </a:t>
            </a:r>
            <a:r>
              <a:rPr lang="cs-CZ" dirty="0" err="1" smtClean="0"/>
              <a:t>of</a:t>
            </a:r>
            <a:r>
              <a:rPr lang="cs-CZ" dirty="0" smtClean="0"/>
              <a:t> </a:t>
            </a:r>
            <a:r>
              <a:rPr lang="cs-CZ" dirty="0" err="1" smtClean="0"/>
              <a:t>NGOs</a:t>
            </a:r>
            <a:endParaRPr lang="cs-CZ" dirty="0" smtClean="0"/>
          </a:p>
          <a:p>
            <a:pPr lvl="1"/>
            <a:endParaRPr lang="cs-CZ" dirty="0" smtClean="0"/>
          </a:p>
          <a:p>
            <a:pPr lvl="2"/>
            <a:endParaRPr lang="cs-CZ" dirty="0" smtClean="0"/>
          </a:p>
          <a:p>
            <a:pPr lvl="1"/>
            <a:endParaRPr lang="cs-CZ" dirty="0" smtClean="0"/>
          </a:p>
          <a:p>
            <a:pPr lvl="1"/>
            <a:endParaRPr lang="cs-CZ" dirty="0" smtClean="0"/>
          </a:p>
          <a:p>
            <a:pPr lvl="1"/>
            <a:endParaRPr lang="cs-CZ" dirty="0" smtClean="0"/>
          </a:p>
          <a:p>
            <a:pPr lvl="1"/>
            <a:endParaRPr lang="cs-CZ" dirty="0"/>
          </a:p>
        </p:txBody>
      </p:sp>
    </p:spTree>
    <p:extLst>
      <p:ext uri="{BB962C8B-B14F-4D97-AF65-F5344CB8AC3E}">
        <p14:creationId xmlns:p14="http://schemas.microsoft.com/office/powerpoint/2010/main" val="1680976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EU </a:t>
            </a:r>
            <a:r>
              <a:rPr lang="cs-CZ" b="1" dirty="0" err="1" smtClean="0"/>
              <a:t>Law</a:t>
            </a:r>
            <a:r>
              <a:rPr lang="cs-CZ" b="1" dirty="0" smtClean="0"/>
              <a:t> – </a:t>
            </a:r>
            <a:r>
              <a:rPr lang="cs-CZ" b="1" dirty="0" err="1" smtClean="0"/>
              <a:t>find</a:t>
            </a:r>
            <a:r>
              <a:rPr lang="cs-CZ" b="1" dirty="0" smtClean="0"/>
              <a:t> case </a:t>
            </a:r>
            <a:r>
              <a:rPr lang="cs-CZ" b="1" dirty="0" err="1" smtClean="0"/>
              <a:t>law</a:t>
            </a:r>
            <a:endParaRPr lang="cs-CZ" b="1" dirty="0"/>
          </a:p>
        </p:txBody>
      </p:sp>
      <p:pic>
        <p:nvPicPr>
          <p:cNvPr id="6146"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56" t="4950" r="1069" b="5655"/>
          <a:stretch/>
        </p:blipFill>
        <p:spPr bwMode="auto">
          <a:xfrm>
            <a:off x="548641" y="2240281"/>
            <a:ext cx="8625840"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852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EU </a:t>
            </a:r>
            <a:r>
              <a:rPr lang="cs-CZ" b="1" dirty="0" err="1" smtClean="0"/>
              <a:t>Law</a:t>
            </a:r>
            <a:r>
              <a:rPr lang="cs-CZ" b="1" dirty="0" smtClean="0"/>
              <a:t> – </a:t>
            </a:r>
            <a:r>
              <a:rPr lang="cs-CZ" b="1" dirty="0" err="1" smtClean="0"/>
              <a:t>find</a:t>
            </a:r>
            <a:r>
              <a:rPr lang="cs-CZ" b="1" dirty="0" smtClean="0"/>
              <a:t> case </a:t>
            </a:r>
            <a:r>
              <a:rPr lang="cs-CZ" b="1" dirty="0" err="1" smtClean="0"/>
              <a:t>law</a:t>
            </a:r>
            <a:endParaRPr lang="cs-CZ" b="1" dirty="0"/>
          </a:p>
        </p:txBody>
      </p:sp>
      <p:sp>
        <p:nvSpPr>
          <p:cNvPr id="3" name="Zástupný symbol pro obsah 2"/>
          <p:cNvSpPr>
            <a:spLocks noGrp="1"/>
          </p:cNvSpPr>
          <p:nvPr>
            <p:ph sz="quarter" idx="1"/>
          </p:nvPr>
        </p:nvSpPr>
        <p:spPr/>
        <p:txBody>
          <a:bodyPr/>
          <a:lstStyle/>
          <a:p>
            <a:endParaRPr lang="cs-CZ"/>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99" t="32057" r="14144" b="14401"/>
          <a:stretch/>
        </p:blipFill>
        <p:spPr bwMode="auto">
          <a:xfrm>
            <a:off x="241300" y="1952625"/>
            <a:ext cx="9570720" cy="3916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175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EU </a:t>
            </a:r>
            <a:r>
              <a:rPr lang="cs-CZ" b="1" dirty="0" err="1" smtClean="0"/>
              <a:t>Law</a:t>
            </a:r>
            <a:r>
              <a:rPr lang="cs-CZ" b="1" dirty="0" smtClean="0"/>
              <a:t> – </a:t>
            </a:r>
            <a:r>
              <a:rPr lang="cs-CZ" b="1" dirty="0" err="1" smtClean="0"/>
              <a:t>find</a:t>
            </a:r>
            <a:r>
              <a:rPr lang="cs-CZ" b="1" dirty="0" smtClean="0"/>
              <a:t> case </a:t>
            </a:r>
            <a:r>
              <a:rPr lang="cs-CZ" b="1" dirty="0" err="1" smtClean="0"/>
              <a:t>law</a:t>
            </a:r>
            <a:endParaRPr lang="cs-CZ" b="1" dirty="0"/>
          </a:p>
        </p:txBody>
      </p:sp>
      <p:sp>
        <p:nvSpPr>
          <p:cNvPr id="3" name="Zástupný symbol pro obsah 2"/>
          <p:cNvSpPr>
            <a:spLocks noGrp="1"/>
          </p:cNvSpPr>
          <p:nvPr>
            <p:ph sz="quarter" idx="1"/>
          </p:nvPr>
        </p:nvSpPr>
        <p:spPr/>
        <p:txBody>
          <a:bodyPr/>
          <a:lstStyle/>
          <a:p>
            <a:endParaRPr lang="cs-CZ"/>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97" t="13933" r="22109" b="15027"/>
          <a:stretch/>
        </p:blipFill>
        <p:spPr bwMode="auto">
          <a:xfrm>
            <a:off x="393700" y="2790825"/>
            <a:ext cx="5168193" cy="359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788" t="17474" r="36632" b="11693"/>
          <a:stretch/>
        </p:blipFill>
        <p:spPr bwMode="auto">
          <a:xfrm>
            <a:off x="5651500" y="1724025"/>
            <a:ext cx="3718560"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191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Have your say on EU policies</a:t>
            </a:r>
            <a:endParaRPr lang="cs-CZ" dirty="0"/>
          </a:p>
        </p:txBody>
      </p:sp>
      <p:sp>
        <p:nvSpPr>
          <p:cNvPr id="3" name="Zástupný symbol pro obsah 2"/>
          <p:cNvSpPr>
            <a:spLocks noGrp="1"/>
          </p:cNvSpPr>
          <p:nvPr>
            <p:ph sz="quarter" idx="1"/>
          </p:nvPr>
        </p:nvSpPr>
        <p:spPr/>
        <p:txBody>
          <a:bodyPr>
            <a:normAutofit/>
          </a:bodyPr>
          <a:lstStyle/>
          <a:p>
            <a:r>
              <a:rPr lang="en-US" b="1" dirty="0"/>
              <a:t>European Citizens' Initiative</a:t>
            </a:r>
          </a:p>
          <a:p>
            <a:pPr lvl="1"/>
            <a:r>
              <a:rPr lang="en-US" dirty="0"/>
              <a:t>Ask the European Commission to propose legislation on an issue you care about – through an ECI. </a:t>
            </a:r>
            <a:endParaRPr lang="cs-CZ" dirty="0" smtClean="0"/>
          </a:p>
          <a:p>
            <a:pPr lvl="1"/>
            <a:r>
              <a:rPr lang="en-US" dirty="0" smtClean="0"/>
              <a:t>To </a:t>
            </a:r>
            <a:r>
              <a:rPr lang="en-US" dirty="0"/>
              <a:t>show it has widespread support, your initiative will need to be signed by a million EU citizens, from at least a quarter of EU member countries (7 out of the 28).</a:t>
            </a:r>
          </a:p>
          <a:p>
            <a:endParaRPr lang="cs-CZ" dirty="0"/>
          </a:p>
        </p:txBody>
      </p:sp>
    </p:spTree>
    <p:extLst>
      <p:ext uri="{BB962C8B-B14F-4D97-AF65-F5344CB8AC3E}">
        <p14:creationId xmlns:p14="http://schemas.microsoft.com/office/powerpoint/2010/main" val="2207570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Have your say on EU policies</a:t>
            </a:r>
            <a:endParaRPr lang="cs-CZ" dirty="0"/>
          </a:p>
        </p:txBody>
      </p:sp>
      <p:sp>
        <p:nvSpPr>
          <p:cNvPr id="3" name="Zástupný symbol pro obsah 2"/>
          <p:cNvSpPr>
            <a:spLocks noGrp="1"/>
          </p:cNvSpPr>
          <p:nvPr>
            <p:ph sz="quarter" idx="1"/>
          </p:nvPr>
        </p:nvSpPr>
        <p:spPr/>
        <p:txBody>
          <a:bodyPr>
            <a:normAutofit/>
          </a:bodyPr>
          <a:lstStyle/>
          <a:p>
            <a:r>
              <a:rPr lang="en-US" b="1" dirty="0"/>
              <a:t>Public consultations</a:t>
            </a:r>
          </a:p>
          <a:p>
            <a:pPr lvl="1"/>
            <a:r>
              <a:rPr lang="en-US" dirty="0"/>
              <a:t>When the Commission starts working on a new policy initiative or revises existing legislation, it usually opens a public consultation.</a:t>
            </a:r>
          </a:p>
          <a:p>
            <a:pPr lvl="1"/>
            <a:r>
              <a:rPr lang="en-US" dirty="0"/>
              <a:t>Individuals, businesses and other </a:t>
            </a:r>
            <a:r>
              <a:rPr lang="en-US" dirty="0" err="1"/>
              <a:t>organisations</a:t>
            </a:r>
            <a:r>
              <a:rPr lang="en-US" dirty="0"/>
              <a:t> with an interest in or expert knowledge on a given topic can help shape the Commission's draft proposal before it goes to the Council and European Parliament for discussion and adoption</a:t>
            </a:r>
            <a:r>
              <a:rPr lang="en-US" dirty="0" smtClean="0"/>
              <a:t>.</a:t>
            </a:r>
            <a:endParaRPr lang="cs-CZ" dirty="0" smtClean="0"/>
          </a:p>
          <a:p>
            <a:pPr lvl="1"/>
            <a:r>
              <a:rPr lang="cs-CZ" dirty="0" err="1" smtClean="0"/>
              <a:t>Your</a:t>
            </a:r>
            <a:r>
              <a:rPr lang="cs-CZ" dirty="0" smtClean="0"/>
              <a:t> </a:t>
            </a:r>
            <a:r>
              <a:rPr lang="cs-CZ" dirty="0" err="1" smtClean="0"/>
              <a:t>Voice</a:t>
            </a:r>
            <a:r>
              <a:rPr lang="cs-CZ" dirty="0" smtClean="0"/>
              <a:t> in </a:t>
            </a:r>
            <a:r>
              <a:rPr lang="cs-CZ" dirty="0" err="1" smtClean="0"/>
              <a:t>Europe</a:t>
            </a:r>
            <a:endParaRPr lang="en-US" dirty="0"/>
          </a:p>
          <a:p>
            <a:endParaRPr lang="cs-CZ" dirty="0"/>
          </a:p>
        </p:txBody>
      </p:sp>
    </p:spTree>
    <p:extLst>
      <p:ext uri="{BB962C8B-B14F-4D97-AF65-F5344CB8AC3E}">
        <p14:creationId xmlns:p14="http://schemas.microsoft.com/office/powerpoint/2010/main" val="426455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Have your say on EU policies</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en-US" b="1" dirty="0"/>
              <a:t>Citizen's Dialogue</a:t>
            </a:r>
          </a:p>
          <a:p>
            <a:pPr lvl="1"/>
            <a:r>
              <a:rPr lang="en-US" dirty="0">
                <a:hlinkClick r:id="rId2"/>
              </a:rPr>
              <a:t>Citizens' Dialogues</a:t>
            </a:r>
            <a:r>
              <a:rPr lang="en-US" dirty="0"/>
              <a:t> are held in cities across the EU, to listen to people’s views and discuss issues people are concerned about.</a:t>
            </a:r>
          </a:p>
          <a:p>
            <a:r>
              <a:rPr lang="en-US" b="1" dirty="0"/>
              <a:t>Petitions to the European Parliament</a:t>
            </a:r>
          </a:p>
          <a:p>
            <a:pPr lvl="1"/>
            <a:r>
              <a:rPr lang="en-US" dirty="0"/>
              <a:t>EU citizens and residents, as well as companies and other </a:t>
            </a:r>
            <a:r>
              <a:rPr lang="en-US" dirty="0" err="1"/>
              <a:t>organisations</a:t>
            </a:r>
            <a:r>
              <a:rPr lang="en-US" dirty="0"/>
              <a:t> headquartered in the EU may petition Parliament on issues related to EU policy that affect them directly.</a:t>
            </a:r>
          </a:p>
          <a:p>
            <a:r>
              <a:rPr lang="en-US" b="1" dirty="0" smtClean="0"/>
              <a:t>Commission </a:t>
            </a:r>
            <a:r>
              <a:rPr lang="en-US" b="1" dirty="0"/>
              <a:t>at Work – Notifications and Transparency Register</a:t>
            </a:r>
          </a:p>
          <a:p>
            <a:pPr lvl="1"/>
            <a:r>
              <a:rPr lang="en-US" dirty="0"/>
              <a:t>To be notified by e-mail of new roadmaps and/or public consultations, subscribe to </a:t>
            </a:r>
            <a:r>
              <a:rPr lang="en-US" dirty="0">
                <a:hlinkClick r:id="rId3"/>
              </a:rPr>
              <a:t>Commission at Work – Notifications</a:t>
            </a:r>
            <a:r>
              <a:rPr lang="en-US" dirty="0"/>
              <a:t>. </a:t>
            </a:r>
            <a:endParaRPr lang="cs-CZ" dirty="0" smtClean="0"/>
          </a:p>
          <a:p>
            <a:pPr lvl="1"/>
            <a:r>
              <a:rPr lang="en-US" dirty="0" smtClean="0"/>
              <a:t>If </a:t>
            </a:r>
            <a:r>
              <a:rPr lang="en-US" dirty="0"/>
              <a:t>you represent an organization or you are a self-employed individual involved in activities that influence the EU institutions' policymaking and decision-making processes, subscribe to the </a:t>
            </a:r>
            <a:r>
              <a:rPr lang="en-US" dirty="0">
                <a:hlinkClick r:id="rId4"/>
              </a:rPr>
              <a:t>EU Transparency Register</a:t>
            </a:r>
            <a:r>
              <a:rPr lang="en-US" dirty="0"/>
              <a:t>.</a:t>
            </a:r>
          </a:p>
          <a:p>
            <a:endParaRPr lang="cs-CZ" dirty="0"/>
          </a:p>
        </p:txBody>
      </p:sp>
    </p:spTree>
    <p:extLst>
      <p:ext uri="{BB962C8B-B14F-4D97-AF65-F5344CB8AC3E}">
        <p14:creationId xmlns:p14="http://schemas.microsoft.com/office/powerpoint/2010/main" val="774126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EU </a:t>
            </a:r>
            <a:r>
              <a:rPr lang="cs-CZ" b="1" dirty="0" err="1" smtClean="0"/>
              <a:t>Law</a:t>
            </a:r>
            <a:r>
              <a:rPr lang="cs-CZ" b="1" dirty="0" smtClean="0"/>
              <a:t> – </a:t>
            </a:r>
            <a:r>
              <a:rPr lang="cs-CZ" b="1" dirty="0" err="1" smtClean="0"/>
              <a:t>types</a:t>
            </a:r>
            <a:r>
              <a:rPr lang="cs-CZ" b="1" dirty="0" smtClean="0"/>
              <a:t> </a:t>
            </a:r>
            <a:r>
              <a:rPr lang="cs-CZ" b="1" dirty="0" err="1" smtClean="0"/>
              <a:t>of</a:t>
            </a:r>
            <a:r>
              <a:rPr lang="cs-CZ" b="1" dirty="0" smtClean="0"/>
              <a:t> </a:t>
            </a:r>
            <a:r>
              <a:rPr lang="cs-CZ" b="1" dirty="0" err="1" smtClean="0"/>
              <a:t>Secondary</a:t>
            </a:r>
            <a:r>
              <a:rPr lang="cs-CZ" b="1" dirty="0" smtClean="0"/>
              <a:t> </a:t>
            </a:r>
            <a:r>
              <a:rPr lang="cs-CZ" b="1" dirty="0" err="1" smtClean="0"/>
              <a:t>Laws</a:t>
            </a:r>
            <a:endParaRPr lang="cs-CZ" b="1" dirty="0"/>
          </a:p>
        </p:txBody>
      </p:sp>
      <p:sp>
        <p:nvSpPr>
          <p:cNvPr id="3" name="Zástupný symbol pro obsah 2"/>
          <p:cNvSpPr>
            <a:spLocks noGrp="1"/>
          </p:cNvSpPr>
          <p:nvPr>
            <p:ph sz="quarter" idx="1"/>
          </p:nvPr>
        </p:nvSpPr>
        <p:spPr/>
        <p:txBody>
          <a:bodyPr>
            <a:normAutofit/>
          </a:bodyPr>
          <a:lstStyle/>
          <a:p>
            <a:r>
              <a:rPr lang="cs-CZ" dirty="0" err="1"/>
              <a:t>Regulations</a:t>
            </a:r>
            <a:endParaRPr lang="cs-CZ" dirty="0"/>
          </a:p>
          <a:p>
            <a:pPr lvl="1"/>
            <a:r>
              <a:rPr lang="cs-CZ" dirty="0"/>
              <a:t>A "</a:t>
            </a:r>
            <a:r>
              <a:rPr lang="cs-CZ" dirty="0" err="1"/>
              <a:t>regulation</a:t>
            </a:r>
            <a:r>
              <a:rPr lang="cs-CZ" dirty="0"/>
              <a:t>" </a:t>
            </a:r>
            <a:r>
              <a:rPr lang="cs-CZ" dirty="0" err="1"/>
              <a:t>is</a:t>
            </a:r>
            <a:r>
              <a:rPr lang="cs-CZ" dirty="0"/>
              <a:t> a </a:t>
            </a:r>
            <a:r>
              <a:rPr lang="cs-CZ" dirty="0" err="1"/>
              <a:t>binding</a:t>
            </a:r>
            <a:r>
              <a:rPr lang="cs-CZ" dirty="0"/>
              <a:t> </a:t>
            </a:r>
            <a:r>
              <a:rPr lang="cs-CZ" dirty="0" err="1"/>
              <a:t>legislative</a:t>
            </a:r>
            <a:r>
              <a:rPr lang="cs-CZ" dirty="0"/>
              <a:t> </a:t>
            </a:r>
            <a:r>
              <a:rPr lang="cs-CZ" dirty="0" err="1" smtClean="0"/>
              <a:t>act</a:t>
            </a:r>
            <a:endParaRPr lang="cs-CZ" dirty="0" smtClean="0"/>
          </a:p>
          <a:p>
            <a:pPr lvl="1"/>
            <a:r>
              <a:rPr lang="cs-CZ" dirty="0" err="1" smtClean="0"/>
              <a:t>It</a:t>
            </a:r>
            <a:r>
              <a:rPr lang="cs-CZ" dirty="0" smtClean="0"/>
              <a:t> </a:t>
            </a:r>
            <a:r>
              <a:rPr lang="cs-CZ" dirty="0" err="1"/>
              <a:t>must</a:t>
            </a:r>
            <a:r>
              <a:rPr lang="cs-CZ" dirty="0"/>
              <a:t> </a:t>
            </a:r>
            <a:r>
              <a:rPr lang="cs-CZ" dirty="0" err="1"/>
              <a:t>be</a:t>
            </a:r>
            <a:r>
              <a:rPr lang="cs-CZ" dirty="0"/>
              <a:t> </a:t>
            </a:r>
            <a:r>
              <a:rPr lang="cs-CZ" dirty="0" err="1"/>
              <a:t>applied</a:t>
            </a:r>
            <a:r>
              <a:rPr lang="cs-CZ" dirty="0"/>
              <a:t> in </a:t>
            </a:r>
            <a:r>
              <a:rPr lang="cs-CZ" dirty="0" err="1"/>
              <a:t>its</a:t>
            </a:r>
            <a:r>
              <a:rPr lang="cs-CZ" dirty="0"/>
              <a:t> </a:t>
            </a:r>
            <a:r>
              <a:rPr lang="cs-CZ" dirty="0" err="1"/>
              <a:t>entirety</a:t>
            </a:r>
            <a:r>
              <a:rPr lang="cs-CZ" dirty="0"/>
              <a:t> </a:t>
            </a:r>
            <a:r>
              <a:rPr lang="cs-CZ" dirty="0" err="1"/>
              <a:t>across</a:t>
            </a:r>
            <a:r>
              <a:rPr lang="cs-CZ" dirty="0"/>
              <a:t> </a:t>
            </a:r>
            <a:r>
              <a:rPr lang="cs-CZ" dirty="0" err="1"/>
              <a:t>the</a:t>
            </a:r>
            <a:r>
              <a:rPr lang="cs-CZ" dirty="0"/>
              <a:t> </a:t>
            </a:r>
            <a:r>
              <a:rPr lang="cs-CZ" dirty="0" smtClean="0"/>
              <a:t>EU</a:t>
            </a:r>
          </a:p>
          <a:p>
            <a:pPr lvl="1"/>
            <a:r>
              <a:rPr lang="cs-CZ" dirty="0" err="1" smtClean="0"/>
              <a:t>National</a:t>
            </a:r>
            <a:r>
              <a:rPr lang="cs-CZ" dirty="0" smtClean="0"/>
              <a:t> </a:t>
            </a:r>
            <a:r>
              <a:rPr lang="cs-CZ" dirty="0" err="1" smtClean="0"/>
              <a:t>level</a:t>
            </a:r>
            <a:r>
              <a:rPr lang="cs-CZ" dirty="0" smtClean="0"/>
              <a:t> – </a:t>
            </a:r>
            <a:r>
              <a:rPr lang="cs-CZ" dirty="0" err="1" smtClean="0"/>
              <a:t>procedural</a:t>
            </a:r>
            <a:r>
              <a:rPr lang="cs-CZ" dirty="0" smtClean="0"/>
              <a:t> </a:t>
            </a:r>
            <a:r>
              <a:rPr lang="cs-CZ" dirty="0" err="1" smtClean="0"/>
              <a:t>rights</a:t>
            </a:r>
            <a:r>
              <a:rPr lang="cs-CZ" dirty="0" smtClean="0"/>
              <a:t> </a:t>
            </a:r>
          </a:p>
          <a:p>
            <a:pPr lvl="1"/>
            <a:r>
              <a:rPr lang="cs-CZ" dirty="0" err="1" smtClean="0"/>
              <a:t>Fisheries</a:t>
            </a:r>
            <a:r>
              <a:rPr lang="cs-CZ" dirty="0" smtClean="0"/>
              <a:t>, </a:t>
            </a:r>
            <a:r>
              <a:rPr lang="cs-CZ" dirty="0" err="1" smtClean="0"/>
              <a:t>chemicals</a:t>
            </a:r>
            <a:r>
              <a:rPr lang="cs-CZ" dirty="0" smtClean="0"/>
              <a:t>, ozon </a:t>
            </a:r>
            <a:r>
              <a:rPr lang="cs-CZ" dirty="0" err="1" smtClean="0"/>
              <a:t>layer</a:t>
            </a:r>
            <a:r>
              <a:rPr lang="cs-CZ" dirty="0" smtClean="0"/>
              <a:t>, CITES</a:t>
            </a:r>
            <a:endParaRPr lang="cs-CZ" dirty="0"/>
          </a:p>
        </p:txBody>
      </p:sp>
    </p:spTree>
    <p:extLst>
      <p:ext uri="{BB962C8B-B14F-4D97-AF65-F5344CB8AC3E}">
        <p14:creationId xmlns:p14="http://schemas.microsoft.com/office/powerpoint/2010/main" val="213424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EU </a:t>
            </a:r>
            <a:r>
              <a:rPr lang="cs-CZ" b="1" dirty="0" err="1" smtClean="0"/>
              <a:t>Law</a:t>
            </a:r>
            <a:r>
              <a:rPr lang="cs-CZ" b="1" dirty="0" smtClean="0"/>
              <a:t> – </a:t>
            </a:r>
            <a:r>
              <a:rPr lang="cs-CZ" b="1" dirty="0" err="1" smtClean="0"/>
              <a:t>types</a:t>
            </a:r>
            <a:r>
              <a:rPr lang="cs-CZ" b="1" dirty="0" smtClean="0"/>
              <a:t> </a:t>
            </a:r>
            <a:r>
              <a:rPr lang="cs-CZ" b="1" dirty="0" err="1" smtClean="0"/>
              <a:t>of</a:t>
            </a:r>
            <a:r>
              <a:rPr lang="cs-CZ" b="1" dirty="0" smtClean="0"/>
              <a:t> </a:t>
            </a:r>
            <a:r>
              <a:rPr lang="cs-CZ" b="1" dirty="0" err="1" smtClean="0"/>
              <a:t>Secondary</a:t>
            </a:r>
            <a:r>
              <a:rPr lang="cs-CZ" b="1" dirty="0" smtClean="0"/>
              <a:t> </a:t>
            </a:r>
            <a:r>
              <a:rPr lang="cs-CZ" b="1" dirty="0" err="1" smtClean="0"/>
              <a:t>Laws</a:t>
            </a:r>
            <a:endParaRPr lang="cs-CZ" b="1" dirty="0"/>
          </a:p>
        </p:txBody>
      </p:sp>
      <p:sp>
        <p:nvSpPr>
          <p:cNvPr id="3" name="Zástupný symbol pro obsah 2"/>
          <p:cNvSpPr>
            <a:spLocks noGrp="1"/>
          </p:cNvSpPr>
          <p:nvPr>
            <p:ph sz="quarter" idx="1"/>
          </p:nvPr>
        </p:nvSpPr>
        <p:spPr/>
        <p:txBody>
          <a:bodyPr>
            <a:normAutofit/>
          </a:bodyPr>
          <a:lstStyle/>
          <a:p>
            <a:r>
              <a:rPr lang="cs-CZ" dirty="0" err="1" smtClean="0"/>
              <a:t>Directives</a:t>
            </a:r>
            <a:endParaRPr lang="cs-CZ" dirty="0"/>
          </a:p>
          <a:p>
            <a:pPr lvl="1"/>
            <a:r>
              <a:rPr lang="cs-CZ" dirty="0"/>
              <a:t>A "</a:t>
            </a:r>
            <a:r>
              <a:rPr lang="cs-CZ" dirty="0" err="1"/>
              <a:t>directive</a:t>
            </a:r>
            <a:r>
              <a:rPr lang="cs-CZ" dirty="0"/>
              <a:t>" </a:t>
            </a:r>
            <a:r>
              <a:rPr lang="cs-CZ" dirty="0" err="1"/>
              <a:t>is</a:t>
            </a:r>
            <a:r>
              <a:rPr lang="cs-CZ" dirty="0"/>
              <a:t> a </a:t>
            </a:r>
            <a:r>
              <a:rPr lang="cs-CZ" dirty="0" err="1"/>
              <a:t>legislative</a:t>
            </a:r>
            <a:r>
              <a:rPr lang="cs-CZ" dirty="0"/>
              <a:t> </a:t>
            </a:r>
            <a:r>
              <a:rPr lang="cs-CZ" dirty="0" err="1"/>
              <a:t>act</a:t>
            </a:r>
            <a:r>
              <a:rPr lang="cs-CZ" dirty="0"/>
              <a:t> </a:t>
            </a:r>
            <a:r>
              <a:rPr lang="cs-CZ" dirty="0" err="1"/>
              <a:t>that</a:t>
            </a:r>
            <a:r>
              <a:rPr lang="cs-CZ" dirty="0"/>
              <a:t> </a:t>
            </a:r>
            <a:r>
              <a:rPr lang="cs-CZ" dirty="0" err="1"/>
              <a:t>sets</a:t>
            </a:r>
            <a:r>
              <a:rPr lang="cs-CZ" dirty="0"/>
              <a:t> </a:t>
            </a:r>
            <a:r>
              <a:rPr lang="cs-CZ" dirty="0" err="1"/>
              <a:t>out</a:t>
            </a:r>
            <a:r>
              <a:rPr lang="cs-CZ" dirty="0"/>
              <a:t> a </a:t>
            </a:r>
            <a:r>
              <a:rPr lang="cs-CZ" dirty="0" err="1"/>
              <a:t>goal</a:t>
            </a:r>
            <a:r>
              <a:rPr lang="cs-CZ" dirty="0"/>
              <a:t> </a:t>
            </a:r>
            <a:r>
              <a:rPr lang="cs-CZ" dirty="0" err="1"/>
              <a:t>that</a:t>
            </a:r>
            <a:r>
              <a:rPr lang="cs-CZ" dirty="0"/>
              <a:t> </a:t>
            </a:r>
            <a:r>
              <a:rPr lang="cs-CZ" dirty="0" err="1"/>
              <a:t>all</a:t>
            </a:r>
            <a:r>
              <a:rPr lang="cs-CZ" dirty="0"/>
              <a:t> EU </a:t>
            </a:r>
            <a:r>
              <a:rPr lang="cs-CZ" dirty="0" err="1"/>
              <a:t>countries</a:t>
            </a:r>
            <a:r>
              <a:rPr lang="cs-CZ" dirty="0"/>
              <a:t> </a:t>
            </a:r>
            <a:r>
              <a:rPr lang="cs-CZ" dirty="0" err="1"/>
              <a:t>must</a:t>
            </a:r>
            <a:r>
              <a:rPr lang="cs-CZ" dirty="0"/>
              <a:t> </a:t>
            </a:r>
            <a:r>
              <a:rPr lang="cs-CZ" dirty="0" err="1"/>
              <a:t>achieve</a:t>
            </a:r>
            <a:r>
              <a:rPr lang="cs-CZ" dirty="0"/>
              <a:t>. </a:t>
            </a:r>
            <a:endParaRPr lang="cs-CZ" dirty="0" smtClean="0"/>
          </a:p>
          <a:p>
            <a:pPr lvl="1"/>
            <a:r>
              <a:rPr lang="cs-CZ" dirty="0" err="1" smtClean="0"/>
              <a:t>However</a:t>
            </a:r>
            <a:r>
              <a:rPr lang="cs-CZ" dirty="0"/>
              <a:t>, </a:t>
            </a:r>
            <a:r>
              <a:rPr lang="cs-CZ" dirty="0" err="1"/>
              <a:t>it</a:t>
            </a:r>
            <a:r>
              <a:rPr lang="cs-CZ" dirty="0"/>
              <a:t> </a:t>
            </a:r>
            <a:r>
              <a:rPr lang="cs-CZ" dirty="0" err="1"/>
              <a:t>is</a:t>
            </a:r>
            <a:r>
              <a:rPr lang="cs-CZ" dirty="0"/>
              <a:t> up to </a:t>
            </a:r>
            <a:r>
              <a:rPr lang="cs-CZ" dirty="0" err="1"/>
              <a:t>the</a:t>
            </a:r>
            <a:r>
              <a:rPr lang="cs-CZ" dirty="0"/>
              <a:t> </a:t>
            </a:r>
            <a:r>
              <a:rPr lang="cs-CZ" dirty="0" err="1"/>
              <a:t>individual</a:t>
            </a:r>
            <a:r>
              <a:rPr lang="cs-CZ" dirty="0"/>
              <a:t> </a:t>
            </a:r>
            <a:r>
              <a:rPr lang="cs-CZ" dirty="0" err="1"/>
              <a:t>countries</a:t>
            </a:r>
            <a:r>
              <a:rPr lang="cs-CZ" dirty="0"/>
              <a:t> to </a:t>
            </a:r>
            <a:r>
              <a:rPr lang="cs-CZ" dirty="0" err="1"/>
              <a:t>devise</a:t>
            </a:r>
            <a:r>
              <a:rPr lang="cs-CZ" dirty="0"/>
              <a:t> </a:t>
            </a:r>
            <a:r>
              <a:rPr lang="cs-CZ" dirty="0" err="1"/>
              <a:t>their</a:t>
            </a:r>
            <a:r>
              <a:rPr lang="cs-CZ" dirty="0"/>
              <a:t> </a:t>
            </a:r>
            <a:r>
              <a:rPr lang="cs-CZ" dirty="0" err="1"/>
              <a:t>own</a:t>
            </a:r>
            <a:r>
              <a:rPr lang="cs-CZ" dirty="0"/>
              <a:t> </a:t>
            </a:r>
            <a:r>
              <a:rPr lang="cs-CZ" dirty="0" err="1"/>
              <a:t>laws</a:t>
            </a:r>
            <a:r>
              <a:rPr lang="cs-CZ" dirty="0"/>
              <a:t> on </a:t>
            </a:r>
            <a:r>
              <a:rPr lang="cs-CZ" dirty="0" err="1"/>
              <a:t>how</a:t>
            </a:r>
            <a:r>
              <a:rPr lang="cs-CZ" dirty="0"/>
              <a:t> to </a:t>
            </a:r>
            <a:r>
              <a:rPr lang="cs-CZ" dirty="0" err="1"/>
              <a:t>reach</a:t>
            </a:r>
            <a:r>
              <a:rPr lang="cs-CZ" dirty="0"/>
              <a:t> these </a:t>
            </a:r>
            <a:r>
              <a:rPr lang="cs-CZ" dirty="0" err="1"/>
              <a:t>goals</a:t>
            </a:r>
            <a:r>
              <a:rPr lang="cs-CZ" dirty="0"/>
              <a:t>. </a:t>
            </a:r>
            <a:endParaRPr lang="cs-CZ" dirty="0" smtClean="0"/>
          </a:p>
          <a:p>
            <a:pPr lvl="1"/>
            <a:r>
              <a:rPr lang="cs-CZ" dirty="0" err="1" smtClean="0"/>
              <a:t>Water</a:t>
            </a:r>
            <a:r>
              <a:rPr lang="cs-CZ" dirty="0" smtClean="0"/>
              <a:t> Framework </a:t>
            </a:r>
            <a:r>
              <a:rPr lang="cs-CZ" dirty="0" err="1" smtClean="0"/>
              <a:t>Directive</a:t>
            </a:r>
            <a:r>
              <a:rPr lang="cs-CZ" dirty="0" smtClean="0"/>
              <a:t>, EIA, </a:t>
            </a:r>
            <a:r>
              <a:rPr lang="cs-CZ" dirty="0" err="1" smtClean="0"/>
              <a:t>Waste</a:t>
            </a:r>
            <a:r>
              <a:rPr lang="cs-CZ" dirty="0" smtClean="0"/>
              <a:t> Framework </a:t>
            </a:r>
            <a:r>
              <a:rPr lang="cs-CZ" dirty="0" err="1" smtClean="0"/>
              <a:t>Directive</a:t>
            </a:r>
            <a:r>
              <a:rPr lang="cs-CZ" dirty="0" smtClean="0"/>
              <a:t>, </a:t>
            </a:r>
            <a:r>
              <a:rPr lang="cs-CZ" dirty="0" err="1" smtClean="0"/>
              <a:t>Clean</a:t>
            </a:r>
            <a:r>
              <a:rPr lang="cs-CZ" dirty="0" smtClean="0"/>
              <a:t> Air </a:t>
            </a:r>
            <a:r>
              <a:rPr lang="cs-CZ" dirty="0" err="1" smtClean="0"/>
              <a:t>Directive</a:t>
            </a:r>
            <a:endParaRPr lang="cs-CZ" dirty="0" smtClean="0"/>
          </a:p>
        </p:txBody>
      </p:sp>
    </p:spTree>
    <p:extLst>
      <p:ext uri="{BB962C8B-B14F-4D97-AF65-F5344CB8AC3E}">
        <p14:creationId xmlns:p14="http://schemas.microsoft.com/office/powerpoint/2010/main" val="2291494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EU </a:t>
            </a:r>
            <a:r>
              <a:rPr lang="cs-CZ" b="1" dirty="0" err="1" smtClean="0"/>
              <a:t>Law</a:t>
            </a:r>
            <a:r>
              <a:rPr lang="cs-CZ" b="1" dirty="0" smtClean="0"/>
              <a:t> – </a:t>
            </a:r>
            <a:r>
              <a:rPr lang="cs-CZ" b="1" dirty="0" err="1" smtClean="0"/>
              <a:t>types</a:t>
            </a:r>
            <a:r>
              <a:rPr lang="cs-CZ" b="1" dirty="0" smtClean="0"/>
              <a:t> </a:t>
            </a:r>
            <a:r>
              <a:rPr lang="cs-CZ" b="1" dirty="0" err="1" smtClean="0"/>
              <a:t>of</a:t>
            </a:r>
            <a:r>
              <a:rPr lang="cs-CZ" b="1" dirty="0" smtClean="0"/>
              <a:t> </a:t>
            </a:r>
            <a:r>
              <a:rPr lang="cs-CZ" b="1" dirty="0" err="1" smtClean="0"/>
              <a:t>Secondary</a:t>
            </a:r>
            <a:r>
              <a:rPr lang="cs-CZ" b="1" dirty="0" smtClean="0"/>
              <a:t> </a:t>
            </a:r>
            <a:r>
              <a:rPr lang="cs-CZ" b="1" dirty="0" err="1" smtClean="0"/>
              <a:t>Laws</a:t>
            </a:r>
            <a:endParaRPr lang="cs-CZ" b="1" dirty="0"/>
          </a:p>
        </p:txBody>
      </p:sp>
      <p:sp>
        <p:nvSpPr>
          <p:cNvPr id="3" name="Zástupný symbol pro obsah 2"/>
          <p:cNvSpPr>
            <a:spLocks noGrp="1"/>
          </p:cNvSpPr>
          <p:nvPr>
            <p:ph sz="quarter" idx="1"/>
          </p:nvPr>
        </p:nvSpPr>
        <p:spPr/>
        <p:txBody>
          <a:bodyPr>
            <a:normAutofit fontScale="70000" lnSpcReduction="20000"/>
          </a:bodyPr>
          <a:lstStyle/>
          <a:p>
            <a:r>
              <a:rPr lang="cs-CZ" dirty="0" err="1" smtClean="0"/>
              <a:t>Decisions</a:t>
            </a:r>
            <a:endParaRPr lang="cs-CZ" dirty="0"/>
          </a:p>
          <a:p>
            <a:pPr lvl="1"/>
            <a:r>
              <a:rPr lang="cs-CZ" dirty="0"/>
              <a:t>A "</a:t>
            </a:r>
            <a:r>
              <a:rPr lang="cs-CZ" dirty="0" err="1"/>
              <a:t>decision</a:t>
            </a:r>
            <a:r>
              <a:rPr lang="cs-CZ" dirty="0"/>
              <a:t>" </a:t>
            </a:r>
            <a:r>
              <a:rPr lang="cs-CZ" dirty="0" err="1"/>
              <a:t>is</a:t>
            </a:r>
            <a:r>
              <a:rPr lang="cs-CZ" dirty="0"/>
              <a:t> </a:t>
            </a:r>
            <a:r>
              <a:rPr lang="cs-CZ" dirty="0" err="1"/>
              <a:t>binding</a:t>
            </a:r>
            <a:r>
              <a:rPr lang="cs-CZ" dirty="0"/>
              <a:t> on </a:t>
            </a:r>
            <a:r>
              <a:rPr lang="cs-CZ" dirty="0" err="1"/>
              <a:t>those</a:t>
            </a:r>
            <a:r>
              <a:rPr lang="cs-CZ" dirty="0"/>
              <a:t> to </a:t>
            </a:r>
            <a:r>
              <a:rPr lang="cs-CZ" dirty="0" err="1"/>
              <a:t>whom</a:t>
            </a:r>
            <a:r>
              <a:rPr lang="cs-CZ" dirty="0"/>
              <a:t> </a:t>
            </a:r>
            <a:r>
              <a:rPr lang="cs-CZ" dirty="0" err="1"/>
              <a:t>it</a:t>
            </a:r>
            <a:r>
              <a:rPr lang="cs-CZ" dirty="0"/>
              <a:t> </a:t>
            </a:r>
            <a:r>
              <a:rPr lang="cs-CZ" dirty="0" err="1"/>
              <a:t>is</a:t>
            </a:r>
            <a:r>
              <a:rPr lang="cs-CZ" dirty="0"/>
              <a:t> </a:t>
            </a:r>
            <a:r>
              <a:rPr lang="cs-CZ" dirty="0" err="1"/>
              <a:t>addressed</a:t>
            </a:r>
            <a:r>
              <a:rPr lang="cs-CZ" dirty="0"/>
              <a:t> (</a:t>
            </a:r>
            <a:r>
              <a:rPr lang="cs-CZ" dirty="0" err="1"/>
              <a:t>e.g</a:t>
            </a:r>
            <a:r>
              <a:rPr lang="cs-CZ" dirty="0"/>
              <a:t>. </a:t>
            </a:r>
            <a:r>
              <a:rPr lang="cs-CZ" dirty="0" err="1"/>
              <a:t>an</a:t>
            </a:r>
            <a:r>
              <a:rPr lang="cs-CZ" dirty="0"/>
              <a:t> EU country </a:t>
            </a:r>
            <a:r>
              <a:rPr lang="cs-CZ" dirty="0" err="1"/>
              <a:t>or</a:t>
            </a:r>
            <a:r>
              <a:rPr lang="cs-CZ" dirty="0"/>
              <a:t> </a:t>
            </a:r>
            <a:r>
              <a:rPr lang="cs-CZ" dirty="0" err="1"/>
              <a:t>an</a:t>
            </a:r>
            <a:r>
              <a:rPr lang="cs-CZ" dirty="0"/>
              <a:t> </a:t>
            </a:r>
            <a:r>
              <a:rPr lang="cs-CZ" dirty="0" err="1"/>
              <a:t>individual</a:t>
            </a:r>
            <a:r>
              <a:rPr lang="cs-CZ" dirty="0"/>
              <a:t> </a:t>
            </a:r>
            <a:r>
              <a:rPr lang="cs-CZ" dirty="0" err="1"/>
              <a:t>company</a:t>
            </a:r>
            <a:r>
              <a:rPr lang="cs-CZ" dirty="0"/>
              <a:t>) and </a:t>
            </a:r>
            <a:r>
              <a:rPr lang="cs-CZ" dirty="0" err="1"/>
              <a:t>is</a:t>
            </a:r>
            <a:r>
              <a:rPr lang="cs-CZ" dirty="0"/>
              <a:t> </a:t>
            </a:r>
            <a:r>
              <a:rPr lang="cs-CZ" dirty="0" err="1"/>
              <a:t>directly</a:t>
            </a:r>
            <a:r>
              <a:rPr lang="cs-CZ" dirty="0"/>
              <a:t> </a:t>
            </a:r>
            <a:r>
              <a:rPr lang="cs-CZ" dirty="0" err="1"/>
              <a:t>applicable</a:t>
            </a:r>
            <a:r>
              <a:rPr lang="cs-CZ" dirty="0"/>
              <a:t>. </a:t>
            </a:r>
            <a:endParaRPr lang="cs-CZ" dirty="0" smtClean="0"/>
          </a:p>
          <a:p>
            <a:r>
              <a:rPr lang="cs-CZ" dirty="0" err="1" smtClean="0"/>
              <a:t>Recommendations</a:t>
            </a:r>
            <a:endParaRPr lang="cs-CZ" dirty="0" smtClean="0"/>
          </a:p>
          <a:p>
            <a:pPr lvl="1"/>
            <a:r>
              <a:rPr lang="cs-CZ" dirty="0" smtClean="0"/>
              <a:t>A </a:t>
            </a:r>
            <a:r>
              <a:rPr lang="cs-CZ" dirty="0"/>
              <a:t>"</a:t>
            </a:r>
            <a:r>
              <a:rPr lang="cs-CZ" dirty="0" err="1"/>
              <a:t>recommendation</a:t>
            </a:r>
            <a:r>
              <a:rPr lang="cs-CZ" dirty="0"/>
              <a:t>" </a:t>
            </a:r>
            <a:r>
              <a:rPr lang="cs-CZ" dirty="0" err="1"/>
              <a:t>is</a:t>
            </a:r>
            <a:r>
              <a:rPr lang="cs-CZ" dirty="0"/>
              <a:t> not </a:t>
            </a:r>
            <a:r>
              <a:rPr lang="cs-CZ" dirty="0" err="1"/>
              <a:t>binding</a:t>
            </a:r>
            <a:r>
              <a:rPr lang="cs-CZ" dirty="0"/>
              <a:t>. </a:t>
            </a:r>
            <a:r>
              <a:rPr lang="cs-CZ" dirty="0" err="1"/>
              <a:t>When</a:t>
            </a:r>
            <a:r>
              <a:rPr lang="cs-CZ" dirty="0"/>
              <a:t> </a:t>
            </a:r>
            <a:r>
              <a:rPr lang="cs-CZ" dirty="0" err="1"/>
              <a:t>the</a:t>
            </a:r>
            <a:r>
              <a:rPr lang="cs-CZ" dirty="0"/>
              <a:t> </a:t>
            </a:r>
            <a:r>
              <a:rPr lang="cs-CZ" dirty="0" err="1"/>
              <a:t>Commission</a:t>
            </a:r>
            <a:r>
              <a:rPr lang="cs-CZ" dirty="0"/>
              <a:t> </a:t>
            </a:r>
            <a:r>
              <a:rPr lang="cs-CZ" dirty="0" err="1"/>
              <a:t>issued</a:t>
            </a:r>
            <a:r>
              <a:rPr lang="cs-CZ" dirty="0"/>
              <a:t> a </a:t>
            </a:r>
            <a:r>
              <a:rPr lang="cs-CZ" dirty="0" err="1" smtClean="0"/>
              <a:t>recommendation</a:t>
            </a:r>
            <a:r>
              <a:rPr lang="cs-CZ" dirty="0" smtClean="0"/>
              <a:t>, </a:t>
            </a:r>
            <a:r>
              <a:rPr lang="cs-CZ" dirty="0" err="1"/>
              <a:t>this</a:t>
            </a:r>
            <a:r>
              <a:rPr lang="cs-CZ" dirty="0"/>
              <a:t> </a:t>
            </a:r>
            <a:r>
              <a:rPr lang="cs-CZ" dirty="0" err="1"/>
              <a:t>did</a:t>
            </a:r>
            <a:r>
              <a:rPr lang="cs-CZ" dirty="0"/>
              <a:t> not </a:t>
            </a:r>
            <a:r>
              <a:rPr lang="cs-CZ" dirty="0" err="1"/>
              <a:t>have</a:t>
            </a:r>
            <a:r>
              <a:rPr lang="cs-CZ" dirty="0"/>
              <a:t> </a:t>
            </a:r>
            <a:r>
              <a:rPr lang="cs-CZ" dirty="0" err="1"/>
              <a:t>any</a:t>
            </a:r>
            <a:r>
              <a:rPr lang="cs-CZ" dirty="0"/>
              <a:t> </a:t>
            </a:r>
            <a:r>
              <a:rPr lang="cs-CZ" dirty="0" err="1"/>
              <a:t>legal</a:t>
            </a:r>
            <a:r>
              <a:rPr lang="cs-CZ" dirty="0"/>
              <a:t> </a:t>
            </a:r>
            <a:r>
              <a:rPr lang="cs-CZ" dirty="0" err="1"/>
              <a:t>consequences</a:t>
            </a:r>
            <a:r>
              <a:rPr lang="cs-CZ" dirty="0"/>
              <a:t>. </a:t>
            </a:r>
            <a:endParaRPr lang="cs-CZ" dirty="0" smtClean="0"/>
          </a:p>
          <a:p>
            <a:pPr lvl="1"/>
            <a:r>
              <a:rPr lang="cs-CZ" dirty="0" smtClean="0"/>
              <a:t>A </a:t>
            </a:r>
            <a:r>
              <a:rPr lang="cs-CZ" dirty="0" err="1"/>
              <a:t>recommendation</a:t>
            </a:r>
            <a:r>
              <a:rPr lang="cs-CZ" dirty="0"/>
              <a:t> </a:t>
            </a:r>
            <a:r>
              <a:rPr lang="cs-CZ" dirty="0" err="1"/>
              <a:t>allows</a:t>
            </a:r>
            <a:r>
              <a:rPr lang="cs-CZ" dirty="0"/>
              <a:t> </a:t>
            </a:r>
            <a:r>
              <a:rPr lang="cs-CZ" dirty="0" err="1"/>
              <a:t>the</a:t>
            </a:r>
            <a:r>
              <a:rPr lang="cs-CZ" dirty="0"/>
              <a:t> </a:t>
            </a:r>
            <a:r>
              <a:rPr lang="cs-CZ" dirty="0" err="1"/>
              <a:t>institutions</a:t>
            </a:r>
            <a:r>
              <a:rPr lang="cs-CZ" dirty="0"/>
              <a:t> to make </a:t>
            </a:r>
            <a:r>
              <a:rPr lang="cs-CZ" dirty="0" err="1"/>
              <a:t>their</a:t>
            </a:r>
            <a:r>
              <a:rPr lang="cs-CZ" dirty="0"/>
              <a:t> </a:t>
            </a:r>
            <a:r>
              <a:rPr lang="cs-CZ" dirty="0" err="1"/>
              <a:t>views</a:t>
            </a:r>
            <a:r>
              <a:rPr lang="cs-CZ" dirty="0"/>
              <a:t> </a:t>
            </a:r>
            <a:r>
              <a:rPr lang="cs-CZ" dirty="0" err="1"/>
              <a:t>known</a:t>
            </a:r>
            <a:r>
              <a:rPr lang="cs-CZ" dirty="0"/>
              <a:t> and to </a:t>
            </a:r>
            <a:r>
              <a:rPr lang="cs-CZ" dirty="0" err="1"/>
              <a:t>suggest</a:t>
            </a:r>
            <a:r>
              <a:rPr lang="cs-CZ" dirty="0"/>
              <a:t> a line </a:t>
            </a:r>
            <a:r>
              <a:rPr lang="cs-CZ" dirty="0" err="1"/>
              <a:t>of</a:t>
            </a:r>
            <a:r>
              <a:rPr lang="cs-CZ" dirty="0"/>
              <a:t> </a:t>
            </a:r>
            <a:r>
              <a:rPr lang="cs-CZ" dirty="0" err="1"/>
              <a:t>action</a:t>
            </a:r>
            <a:r>
              <a:rPr lang="cs-CZ" dirty="0"/>
              <a:t> </a:t>
            </a:r>
            <a:r>
              <a:rPr lang="cs-CZ" dirty="0" err="1"/>
              <a:t>without</a:t>
            </a:r>
            <a:r>
              <a:rPr lang="cs-CZ" dirty="0"/>
              <a:t> </a:t>
            </a:r>
            <a:r>
              <a:rPr lang="cs-CZ" dirty="0" err="1"/>
              <a:t>imposing</a:t>
            </a:r>
            <a:r>
              <a:rPr lang="cs-CZ" dirty="0"/>
              <a:t> </a:t>
            </a:r>
            <a:r>
              <a:rPr lang="cs-CZ" dirty="0" err="1"/>
              <a:t>any</a:t>
            </a:r>
            <a:r>
              <a:rPr lang="cs-CZ" dirty="0"/>
              <a:t> </a:t>
            </a:r>
            <a:r>
              <a:rPr lang="cs-CZ" dirty="0" err="1"/>
              <a:t>legal</a:t>
            </a:r>
            <a:r>
              <a:rPr lang="cs-CZ" dirty="0"/>
              <a:t> </a:t>
            </a:r>
            <a:r>
              <a:rPr lang="cs-CZ" dirty="0" err="1"/>
              <a:t>obligation</a:t>
            </a:r>
            <a:r>
              <a:rPr lang="cs-CZ" dirty="0"/>
              <a:t> on </a:t>
            </a:r>
            <a:r>
              <a:rPr lang="cs-CZ" dirty="0" err="1"/>
              <a:t>those</a:t>
            </a:r>
            <a:r>
              <a:rPr lang="cs-CZ" dirty="0"/>
              <a:t> to </a:t>
            </a:r>
            <a:r>
              <a:rPr lang="cs-CZ" dirty="0" err="1"/>
              <a:t>whom</a:t>
            </a:r>
            <a:r>
              <a:rPr lang="cs-CZ" dirty="0"/>
              <a:t> </a:t>
            </a:r>
            <a:r>
              <a:rPr lang="cs-CZ" dirty="0" err="1"/>
              <a:t>it</a:t>
            </a:r>
            <a:r>
              <a:rPr lang="cs-CZ" dirty="0"/>
              <a:t> </a:t>
            </a:r>
            <a:r>
              <a:rPr lang="cs-CZ" dirty="0" err="1"/>
              <a:t>is</a:t>
            </a:r>
            <a:r>
              <a:rPr lang="cs-CZ" dirty="0"/>
              <a:t> </a:t>
            </a:r>
            <a:r>
              <a:rPr lang="cs-CZ" dirty="0" err="1"/>
              <a:t>addressed</a:t>
            </a:r>
            <a:r>
              <a:rPr lang="cs-CZ" dirty="0"/>
              <a:t>.</a:t>
            </a:r>
          </a:p>
          <a:p>
            <a:r>
              <a:rPr lang="cs-CZ" dirty="0" err="1"/>
              <a:t>Opinions</a:t>
            </a:r>
            <a:endParaRPr lang="cs-CZ" dirty="0"/>
          </a:p>
          <a:p>
            <a:pPr lvl="1"/>
            <a:r>
              <a:rPr lang="cs-CZ" dirty="0" err="1"/>
              <a:t>An</a:t>
            </a:r>
            <a:r>
              <a:rPr lang="cs-CZ" dirty="0"/>
              <a:t> "</a:t>
            </a:r>
            <a:r>
              <a:rPr lang="cs-CZ" dirty="0" err="1"/>
              <a:t>opinion</a:t>
            </a:r>
            <a:r>
              <a:rPr lang="cs-CZ" dirty="0"/>
              <a:t>" </a:t>
            </a:r>
            <a:r>
              <a:rPr lang="cs-CZ" dirty="0" err="1"/>
              <a:t>is</a:t>
            </a:r>
            <a:r>
              <a:rPr lang="cs-CZ" dirty="0"/>
              <a:t> </a:t>
            </a:r>
            <a:r>
              <a:rPr lang="cs-CZ" dirty="0" err="1"/>
              <a:t>an</a:t>
            </a:r>
            <a:r>
              <a:rPr lang="cs-CZ" dirty="0"/>
              <a:t> instrument </a:t>
            </a:r>
            <a:r>
              <a:rPr lang="cs-CZ" dirty="0" err="1"/>
              <a:t>that</a:t>
            </a:r>
            <a:r>
              <a:rPr lang="cs-CZ" dirty="0"/>
              <a:t> </a:t>
            </a:r>
            <a:r>
              <a:rPr lang="cs-CZ" dirty="0" err="1"/>
              <a:t>allows</a:t>
            </a:r>
            <a:r>
              <a:rPr lang="cs-CZ" dirty="0"/>
              <a:t> </a:t>
            </a:r>
            <a:r>
              <a:rPr lang="cs-CZ" dirty="0" err="1"/>
              <a:t>the</a:t>
            </a:r>
            <a:r>
              <a:rPr lang="cs-CZ" dirty="0"/>
              <a:t> </a:t>
            </a:r>
            <a:r>
              <a:rPr lang="cs-CZ" dirty="0" err="1"/>
              <a:t>institutions</a:t>
            </a:r>
            <a:r>
              <a:rPr lang="cs-CZ" dirty="0"/>
              <a:t> to make a </a:t>
            </a:r>
            <a:r>
              <a:rPr lang="cs-CZ" dirty="0" err="1"/>
              <a:t>statement</a:t>
            </a:r>
            <a:r>
              <a:rPr lang="cs-CZ" dirty="0"/>
              <a:t> in a non-</a:t>
            </a:r>
            <a:r>
              <a:rPr lang="cs-CZ" dirty="0" err="1"/>
              <a:t>binding</a:t>
            </a:r>
            <a:r>
              <a:rPr lang="cs-CZ" dirty="0"/>
              <a:t> </a:t>
            </a:r>
            <a:r>
              <a:rPr lang="cs-CZ" dirty="0" err="1"/>
              <a:t>fashion</a:t>
            </a:r>
            <a:r>
              <a:rPr lang="cs-CZ" dirty="0"/>
              <a:t>, in </a:t>
            </a:r>
            <a:r>
              <a:rPr lang="cs-CZ" dirty="0" err="1"/>
              <a:t>other</a:t>
            </a:r>
            <a:r>
              <a:rPr lang="cs-CZ" dirty="0"/>
              <a:t> </a:t>
            </a:r>
            <a:r>
              <a:rPr lang="cs-CZ" dirty="0" err="1"/>
              <a:t>words</a:t>
            </a:r>
            <a:r>
              <a:rPr lang="cs-CZ" dirty="0"/>
              <a:t> </a:t>
            </a:r>
            <a:r>
              <a:rPr lang="cs-CZ" dirty="0" err="1"/>
              <a:t>without</a:t>
            </a:r>
            <a:r>
              <a:rPr lang="cs-CZ" dirty="0"/>
              <a:t> </a:t>
            </a:r>
            <a:r>
              <a:rPr lang="cs-CZ" dirty="0" err="1"/>
              <a:t>imposing</a:t>
            </a:r>
            <a:r>
              <a:rPr lang="cs-CZ" dirty="0"/>
              <a:t> </a:t>
            </a:r>
            <a:r>
              <a:rPr lang="cs-CZ" dirty="0" err="1"/>
              <a:t>any</a:t>
            </a:r>
            <a:r>
              <a:rPr lang="cs-CZ" dirty="0"/>
              <a:t> </a:t>
            </a:r>
            <a:r>
              <a:rPr lang="cs-CZ" dirty="0" err="1"/>
              <a:t>legal</a:t>
            </a:r>
            <a:r>
              <a:rPr lang="cs-CZ" dirty="0"/>
              <a:t> </a:t>
            </a:r>
            <a:r>
              <a:rPr lang="cs-CZ" dirty="0" err="1"/>
              <a:t>obligation</a:t>
            </a:r>
            <a:r>
              <a:rPr lang="cs-CZ" dirty="0"/>
              <a:t> on </a:t>
            </a:r>
            <a:r>
              <a:rPr lang="cs-CZ" dirty="0" err="1"/>
              <a:t>those</a:t>
            </a:r>
            <a:r>
              <a:rPr lang="cs-CZ" dirty="0"/>
              <a:t> to </a:t>
            </a:r>
            <a:r>
              <a:rPr lang="cs-CZ" dirty="0" err="1"/>
              <a:t>whom</a:t>
            </a:r>
            <a:r>
              <a:rPr lang="cs-CZ" dirty="0"/>
              <a:t> </a:t>
            </a:r>
            <a:r>
              <a:rPr lang="cs-CZ" dirty="0" err="1"/>
              <a:t>it</a:t>
            </a:r>
            <a:r>
              <a:rPr lang="cs-CZ" dirty="0"/>
              <a:t> </a:t>
            </a:r>
            <a:r>
              <a:rPr lang="cs-CZ" dirty="0" err="1"/>
              <a:t>is</a:t>
            </a:r>
            <a:r>
              <a:rPr lang="cs-CZ" dirty="0"/>
              <a:t> </a:t>
            </a:r>
            <a:r>
              <a:rPr lang="cs-CZ" dirty="0" err="1"/>
              <a:t>addressed</a:t>
            </a:r>
            <a:r>
              <a:rPr lang="cs-CZ" dirty="0"/>
              <a:t>. </a:t>
            </a:r>
            <a:endParaRPr lang="cs-CZ" dirty="0" smtClean="0"/>
          </a:p>
          <a:p>
            <a:pPr lvl="1"/>
            <a:r>
              <a:rPr lang="cs-CZ" dirty="0" err="1" smtClean="0"/>
              <a:t>An</a:t>
            </a:r>
            <a:r>
              <a:rPr lang="cs-CZ" dirty="0" smtClean="0"/>
              <a:t> </a:t>
            </a:r>
            <a:r>
              <a:rPr lang="cs-CZ" dirty="0" err="1"/>
              <a:t>opinion</a:t>
            </a:r>
            <a:r>
              <a:rPr lang="cs-CZ" dirty="0"/>
              <a:t> </a:t>
            </a:r>
            <a:r>
              <a:rPr lang="cs-CZ" dirty="0" err="1"/>
              <a:t>is</a:t>
            </a:r>
            <a:r>
              <a:rPr lang="cs-CZ" dirty="0"/>
              <a:t> not </a:t>
            </a:r>
            <a:r>
              <a:rPr lang="cs-CZ" dirty="0" err="1"/>
              <a:t>binding</a:t>
            </a:r>
            <a:r>
              <a:rPr lang="cs-CZ" dirty="0"/>
              <a:t>. </a:t>
            </a:r>
            <a:endParaRPr lang="cs-CZ" dirty="0" smtClean="0"/>
          </a:p>
          <a:p>
            <a:pPr lvl="1"/>
            <a:r>
              <a:rPr lang="cs-CZ" dirty="0" err="1" smtClean="0"/>
              <a:t>It</a:t>
            </a:r>
            <a:r>
              <a:rPr lang="cs-CZ" dirty="0" smtClean="0"/>
              <a:t> </a:t>
            </a:r>
            <a:r>
              <a:rPr lang="cs-CZ" dirty="0" err="1"/>
              <a:t>can</a:t>
            </a:r>
            <a:r>
              <a:rPr lang="cs-CZ" dirty="0"/>
              <a:t> </a:t>
            </a:r>
            <a:r>
              <a:rPr lang="cs-CZ" dirty="0" err="1"/>
              <a:t>be</a:t>
            </a:r>
            <a:r>
              <a:rPr lang="cs-CZ" dirty="0"/>
              <a:t> </a:t>
            </a:r>
            <a:r>
              <a:rPr lang="cs-CZ" dirty="0" err="1"/>
              <a:t>issued</a:t>
            </a:r>
            <a:r>
              <a:rPr lang="cs-CZ" dirty="0"/>
              <a:t> by </a:t>
            </a:r>
            <a:r>
              <a:rPr lang="cs-CZ" dirty="0" err="1"/>
              <a:t>the</a:t>
            </a:r>
            <a:r>
              <a:rPr lang="cs-CZ" dirty="0"/>
              <a:t> </a:t>
            </a:r>
            <a:r>
              <a:rPr lang="cs-CZ" dirty="0" err="1"/>
              <a:t>main</a:t>
            </a:r>
            <a:r>
              <a:rPr lang="cs-CZ" dirty="0"/>
              <a:t> EU </a:t>
            </a:r>
            <a:r>
              <a:rPr lang="cs-CZ" dirty="0" err="1"/>
              <a:t>institutions</a:t>
            </a:r>
            <a:r>
              <a:rPr lang="cs-CZ" dirty="0"/>
              <a:t> (</a:t>
            </a:r>
            <a:r>
              <a:rPr lang="cs-CZ" dirty="0" err="1"/>
              <a:t>Commission</a:t>
            </a:r>
            <a:r>
              <a:rPr lang="cs-CZ" dirty="0"/>
              <a:t>, </a:t>
            </a:r>
            <a:r>
              <a:rPr lang="cs-CZ" dirty="0" err="1"/>
              <a:t>Council</a:t>
            </a:r>
            <a:r>
              <a:rPr lang="cs-CZ" dirty="0"/>
              <a:t>, </a:t>
            </a:r>
            <a:r>
              <a:rPr lang="cs-CZ" dirty="0" err="1"/>
              <a:t>Parliament</a:t>
            </a:r>
            <a:r>
              <a:rPr lang="cs-CZ" dirty="0"/>
              <a:t>), </a:t>
            </a:r>
            <a:r>
              <a:rPr lang="cs-CZ" dirty="0" err="1"/>
              <a:t>the</a:t>
            </a:r>
            <a:r>
              <a:rPr lang="cs-CZ" dirty="0"/>
              <a:t> </a:t>
            </a:r>
            <a:r>
              <a:rPr lang="cs-CZ" dirty="0" err="1"/>
              <a:t>Committee</a:t>
            </a:r>
            <a:r>
              <a:rPr lang="cs-CZ" dirty="0"/>
              <a:t> </a:t>
            </a:r>
            <a:r>
              <a:rPr lang="cs-CZ" dirty="0" err="1"/>
              <a:t>of</a:t>
            </a:r>
            <a:r>
              <a:rPr lang="cs-CZ" dirty="0"/>
              <a:t> </a:t>
            </a:r>
            <a:r>
              <a:rPr lang="cs-CZ" dirty="0" err="1"/>
              <a:t>the</a:t>
            </a:r>
            <a:r>
              <a:rPr lang="cs-CZ" dirty="0"/>
              <a:t> </a:t>
            </a:r>
            <a:r>
              <a:rPr lang="cs-CZ" dirty="0" err="1"/>
              <a:t>Regions</a:t>
            </a:r>
            <a:r>
              <a:rPr lang="cs-CZ" dirty="0"/>
              <a:t> and </a:t>
            </a:r>
            <a:r>
              <a:rPr lang="cs-CZ" dirty="0" err="1"/>
              <a:t>the</a:t>
            </a:r>
            <a:r>
              <a:rPr lang="cs-CZ" dirty="0"/>
              <a:t> </a:t>
            </a:r>
            <a:r>
              <a:rPr lang="cs-CZ" dirty="0" err="1"/>
              <a:t>European</a:t>
            </a:r>
            <a:r>
              <a:rPr lang="cs-CZ" dirty="0"/>
              <a:t> </a:t>
            </a:r>
            <a:r>
              <a:rPr lang="cs-CZ" dirty="0" err="1"/>
              <a:t>Economic</a:t>
            </a:r>
            <a:r>
              <a:rPr lang="cs-CZ" dirty="0"/>
              <a:t> and </a:t>
            </a:r>
            <a:r>
              <a:rPr lang="cs-CZ" dirty="0" err="1"/>
              <a:t>Social</a:t>
            </a:r>
            <a:r>
              <a:rPr lang="cs-CZ" dirty="0"/>
              <a:t> </a:t>
            </a:r>
            <a:r>
              <a:rPr lang="cs-CZ" dirty="0" err="1"/>
              <a:t>Committee</a:t>
            </a:r>
            <a:r>
              <a:rPr lang="cs-CZ" dirty="0"/>
              <a:t>. </a:t>
            </a:r>
            <a:endParaRPr lang="cs-CZ" dirty="0" smtClean="0"/>
          </a:p>
          <a:p>
            <a:pPr lvl="1"/>
            <a:r>
              <a:rPr lang="cs-CZ" dirty="0" err="1" smtClean="0"/>
              <a:t>While</a:t>
            </a:r>
            <a:r>
              <a:rPr lang="cs-CZ" dirty="0" smtClean="0"/>
              <a:t> </a:t>
            </a:r>
            <a:r>
              <a:rPr lang="cs-CZ" dirty="0" err="1"/>
              <a:t>laws</a:t>
            </a:r>
            <a:r>
              <a:rPr lang="cs-CZ" dirty="0"/>
              <a:t> are </a:t>
            </a:r>
            <a:r>
              <a:rPr lang="cs-CZ" dirty="0" err="1"/>
              <a:t>being</a:t>
            </a:r>
            <a:r>
              <a:rPr lang="cs-CZ" dirty="0"/>
              <a:t> made, </a:t>
            </a:r>
            <a:r>
              <a:rPr lang="cs-CZ" dirty="0" err="1"/>
              <a:t>the</a:t>
            </a:r>
            <a:r>
              <a:rPr lang="cs-CZ" dirty="0"/>
              <a:t> </a:t>
            </a:r>
            <a:r>
              <a:rPr lang="cs-CZ" dirty="0" err="1"/>
              <a:t>committees</a:t>
            </a:r>
            <a:r>
              <a:rPr lang="cs-CZ" dirty="0"/>
              <a:t> </a:t>
            </a:r>
            <a:r>
              <a:rPr lang="cs-CZ" dirty="0" err="1"/>
              <a:t>give</a:t>
            </a:r>
            <a:r>
              <a:rPr lang="cs-CZ" dirty="0"/>
              <a:t> </a:t>
            </a:r>
            <a:r>
              <a:rPr lang="cs-CZ" dirty="0" err="1"/>
              <a:t>opinions</a:t>
            </a:r>
            <a:r>
              <a:rPr lang="cs-CZ" dirty="0"/>
              <a:t> </a:t>
            </a:r>
            <a:r>
              <a:rPr lang="cs-CZ" dirty="0" err="1"/>
              <a:t>from</a:t>
            </a:r>
            <a:r>
              <a:rPr lang="cs-CZ" dirty="0"/>
              <a:t> </a:t>
            </a:r>
            <a:r>
              <a:rPr lang="cs-CZ" dirty="0" err="1"/>
              <a:t>their</a:t>
            </a:r>
            <a:r>
              <a:rPr lang="cs-CZ" dirty="0"/>
              <a:t> </a:t>
            </a:r>
            <a:r>
              <a:rPr lang="cs-CZ" dirty="0" err="1"/>
              <a:t>specific</a:t>
            </a:r>
            <a:r>
              <a:rPr lang="cs-CZ" dirty="0"/>
              <a:t> </a:t>
            </a:r>
            <a:r>
              <a:rPr lang="cs-CZ" dirty="0" err="1"/>
              <a:t>regional</a:t>
            </a:r>
            <a:r>
              <a:rPr lang="cs-CZ" dirty="0"/>
              <a:t> </a:t>
            </a:r>
            <a:r>
              <a:rPr lang="cs-CZ" dirty="0" err="1"/>
              <a:t>or</a:t>
            </a:r>
            <a:r>
              <a:rPr lang="cs-CZ" dirty="0"/>
              <a:t> </a:t>
            </a:r>
            <a:r>
              <a:rPr lang="cs-CZ" dirty="0" err="1"/>
              <a:t>economic</a:t>
            </a:r>
            <a:r>
              <a:rPr lang="cs-CZ" dirty="0"/>
              <a:t> and </a:t>
            </a:r>
            <a:r>
              <a:rPr lang="cs-CZ" dirty="0" err="1"/>
              <a:t>social</a:t>
            </a:r>
            <a:r>
              <a:rPr lang="cs-CZ" dirty="0"/>
              <a:t> </a:t>
            </a:r>
            <a:r>
              <a:rPr lang="cs-CZ" dirty="0" err="1"/>
              <a:t>viewpoint</a:t>
            </a:r>
            <a:r>
              <a:rPr lang="cs-CZ" dirty="0"/>
              <a:t>. </a:t>
            </a:r>
            <a:r>
              <a:rPr lang="cs-CZ" dirty="0" err="1"/>
              <a:t>For</a:t>
            </a:r>
            <a:r>
              <a:rPr lang="cs-CZ" dirty="0"/>
              <a:t> </a:t>
            </a:r>
            <a:r>
              <a:rPr lang="cs-CZ" dirty="0" err="1"/>
              <a:t>example</a:t>
            </a:r>
            <a:r>
              <a:rPr lang="cs-CZ" dirty="0"/>
              <a:t>, </a:t>
            </a:r>
            <a:r>
              <a:rPr lang="cs-CZ" dirty="0" err="1"/>
              <a:t>the</a:t>
            </a:r>
            <a:r>
              <a:rPr lang="cs-CZ" dirty="0"/>
              <a:t> </a:t>
            </a:r>
            <a:r>
              <a:rPr lang="cs-CZ" dirty="0" err="1"/>
              <a:t>Committee</a:t>
            </a:r>
            <a:r>
              <a:rPr lang="cs-CZ" dirty="0"/>
              <a:t> </a:t>
            </a:r>
            <a:r>
              <a:rPr lang="cs-CZ" dirty="0" err="1"/>
              <a:t>of</a:t>
            </a:r>
            <a:r>
              <a:rPr lang="cs-CZ" dirty="0"/>
              <a:t> </a:t>
            </a:r>
            <a:r>
              <a:rPr lang="cs-CZ" dirty="0" err="1"/>
              <a:t>the</a:t>
            </a:r>
            <a:r>
              <a:rPr lang="cs-CZ" dirty="0"/>
              <a:t> </a:t>
            </a:r>
            <a:r>
              <a:rPr lang="cs-CZ" dirty="0" err="1"/>
              <a:t>Regions</a:t>
            </a:r>
            <a:r>
              <a:rPr lang="cs-CZ" dirty="0"/>
              <a:t> </a:t>
            </a:r>
            <a:r>
              <a:rPr lang="cs-CZ" dirty="0" err="1"/>
              <a:t>issued</a:t>
            </a:r>
            <a:r>
              <a:rPr lang="cs-CZ" dirty="0"/>
              <a:t> </a:t>
            </a:r>
            <a:r>
              <a:rPr lang="cs-CZ" dirty="0" err="1"/>
              <a:t>an</a:t>
            </a:r>
            <a:r>
              <a:rPr lang="cs-CZ" dirty="0"/>
              <a:t> </a:t>
            </a:r>
            <a:r>
              <a:rPr lang="cs-CZ" u="sng" dirty="0" err="1">
                <a:hlinkClick r:id="rId2"/>
              </a:rPr>
              <a:t>opinion</a:t>
            </a:r>
            <a:r>
              <a:rPr lang="cs-CZ" u="sng" dirty="0">
                <a:hlinkClick r:id="rId2"/>
              </a:rPr>
              <a:t> on </a:t>
            </a:r>
            <a:r>
              <a:rPr lang="cs-CZ" u="sng" dirty="0" err="1">
                <a:hlinkClick r:id="rId2"/>
              </a:rPr>
              <a:t>the</a:t>
            </a:r>
            <a:r>
              <a:rPr lang="cs-CZ" u="sng" dirty="0">
                <a:hlinkClick r:id="rId2"/>
              </a:rPr>
              <a:t> </a:t>
            </a:r>
            <a:r>
              <a:rPr lang="cs-CZ" u="sng" dirty="0" err="1">
                <a:hlinkClick r:id="rId2"/>
              </a:rPr>
              <a:t>clean</a:t>
            </a:r>
            <a:r>
              <a:rPr lang="cs-CZ" u="sng" dirty="0">
                <a:hlinkClick r:id="rId2"/>
              </a:rPr>
              <a:t> air </a:t>
            </a:r>
            <a:r>
              <a:rPr lang="cs-CZ" u="sng" dirty="0" err="1">
                <a:hlinkClick r:id="rId2"/>
              </a:rPr>
              <a:t>policy</a:t>
            </a:r>
            <a:r>
              <a:rPr lang="cs-CZ" u="sng" dirty="0">
                <a:hlinkClick r:id="rId2"/>
              </a:rPr>
              <a:t> </a:t>
            </a:r>
            <a:r>
              <a:rPr lang="cs-CZ" u="sng" dirty="0" err="1">
                <a:hlinkClick r:id="rId2"/>
              </a:rPr>
              <a:t>package</a:t>
            </a:r>
            <a:r>
              <a:rPr lang="cs-CZ" u="sng" dirty="0">
                <a:hlinkClick r:id="rId2"/>
              </a:rPr>
              <a:t> </a:t>
            </a:r>
            <a:r>
              <a:rPr lang="cs-CZ" u="sng" dirty="0" err="1">
                <a:hlinkClick r:id="rId2"/>
              </a:rPr>
              <a:t>for</a:t>
            </a:r>
            <a:r>
              <a:rPr lang="cs-CZ" u="sng" dirty="0">
                <a:hlinkClick r:id="rId2"/>
              </a:rPr>
              <a:t> </a:t>
            </a:r>
            <a:r>
              <a:rPr lang="cs-CZ" u="sng" dirty="0" err="1">
                <a:hlinkClick r:id="rId2"/>
              </a:rPr>
              <a:t>Europe</a:t>
            </a:r>
            <a:r>
              <a:rPr lang="cs-CZ" dirty="0"/>
              <a:t>.</a:t>
            </a:r>
          </a:p>
        </p:txBody>
      </p:sp>
    </p:spTree>
    <p:extLst>
      <p:ext uri="{BB962C8B-B14F-4D97-AF65-F5344CB8AC3E}">
        <p14:creationId xmlns:p14="http://schemas.microsoft.com/office/powerpoint/2010/main" val="946441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solidFill>
                  <a:schemeClr val="tx1"/>
                </a:solidFill>
              </a:rPr>
              <a:t>Application</a:t>
            </a:r>
            <a:r>
              <a:rPr lang="cs-CZ" b="1" dirty="0">
                <a:solidFill>
                  <a:schemeClr val="tx1"/>
                </a:solidFill>
              </a:rPr>
              <a:t> </a:t>
            </a:r>
            <a:r>
              <a:rPr lang="cs-CZ" b="1" dirty="0" err="1">
                <a:solidFill>
                  <a:schemeClr val="tx1"/>
                </a:solidFill>
              </a:rPr>
              <a:t>of</a:t>
            </a:r>
            <a:r>
              <a:rPr lang="cs-CZ" b="1" dirty="0">
                <a:solidFill>
                  <a:schemeClr val="tx1"/>
                </a:solidFill>
              </a:rPr>
              <a:t> EU </a:t>
            </a:r>
            <a:r>
              <a:rPr lang="cs-CZ" b="1" dirty="0" err="1" smtClean="0">
                <a:solidFill>
                  <a:schemeClr val="tx1"/>
                </a:solidFill>
              </a:rPr>
              <a:t>law</a:t>
            </a:r>
            <a:endParaRPr lang="cs-CZ" b="1" dirty="0">
              <a:solidFill>
                <a:schemeClr val="tx1"/>
              </a:solidFill>
            </a:endParaRPr>
          </a:p>
        </p:txBody>
      </p:sp>
      <p:sp>
        <p:nvSpPr>
          <p:cNvPr id="3" name="Zástupný symbol pro obsah 2"/>
          <p:cNvSpPr>
            <a:spLocks noGrp="1"/>
          </p:cNvSpPr>
          <p:nvPr>
            <p:ph sz="quarter" idx="1"/>
          </p:nvPr>
        </p:nvSpPr>
        <p:spPr/>
        <p:txBody>
          <a:bodyPr>
            <a:normAutofit lnSpcReduction="10000"/>
          </a:bodyPr>
          <a:lstStyle/>
          <a:p>
            <a:r>
              <a:rPr lang="cs-CZ" dirty="0" smtClean="0"/>
              <a:t>EU </a:t>
            </a:r>
            <a:r>
              <a:rPr lang="cs-CZ" dirty="0" err="1"/>
              <a:t>law</a:t>
            </a:r>
            <a:r>
              <a:rPr lang="cs-CZ" dirty="0"/>
              <a:t> - </a:t>
            </a:r>
            <a:r>
              <a:rPr lang="cs-CZ" dirty="0" err="1"/>
              <a:t>which</a:t>
            </a:r>
            <a:r>
              <a:rPr lang="cs-CZ" dirty="0"/>
              <a:t> has </a:t>
            </a:r>
            <a:r>
              <a:rPr lang="cs-CZ" dirty="0" err="1"/>
              <a:t>equal</a:t>
            </a:r>
            <a:r>
              <a:rPr lang="cs-CZ" dirty="0"/>
              <a:t> </a:t>
            </a:r>
            <a:r>
              <a:rPr lang="cs-CZ" dirty="0" err="1"/>
              <a:t>force</a:t>
            </a:r>
            <a:r>
              <a:rPr lang="cs-CZ" dirty="0"/>
              <a:t> </a:t>
            </a:r>
            <a:r>
              <a:rPr lang="cs-CZ" dirty="0" err="1"/>
              <a:t>with</a:t>
            </a:r>
            <a:r>
              <a:rPr lang="cs-CZ" dirty="0"/>
              <a:t> </a:t>
            </a:r>
            <a:r>
              <a:rPr lang="cs-CZ" dirty="0" err="1"/>
              <a:t>national</a:t>
            </a:r>
            <a:r>
              <a:rPr lang="cs-CZ" dirty="0"/>
              <a:t> </a:t>
            </a:r>
            <a:r>
              <a:rPr lang="cs-CZ" dirty="0" err="1"/>
              <a:t>law</a:t>
            </a:r>
            <a:r>
              <a:rPr lang="cs-CZ" dirty="0"/>
              <a:t> - </a:t>
            </a:r>
            <a:r>
              <a:rPr lang="cs-CZ" dirty="0" err="1"/>
              <a:t>confers</a:t>
            </a:r>
            <a:r>
              <a:rPr lang="cs-CZ" dirty="0"/>
              <a:t> </a:t>
            </a:r>
            <a:r>
              <a:rPr lang="cs-CZ" dirty="0" err="1"/>
              <a:t>rights</a:t>
            </a:r>
            <a:r>
              <a:rPr lang="cs-CZ" dirty="0"/>
              <a:t> and </a:t>
            </a:r>
            <a:r>
              <a:rPr lang="cs-CZ" dirty="0" err="1"/>
              <a:t>obligations</a:t>
            </a:r>
            <a:r>
              <a:rPr lang="cs-CZ" dirty="0"/>
              <a:t> on </a:t>
            </a:r>
            <a:r>
              <a:rPr lang="cs-CZ" dirty="0" err="1"/>
              <a:t>the</a:t>
            </a:r>
            <a:r>
              <a:rPr lang="cs-CZ" dirty="0"/>
              <a:t> </a:t>
            </a:r>
            <a:r>
              <a:rPr lang="cs-CZ" dirty="0" err="1"/>
              <a:t>authorities</a:t>
            </a:r>
            <a:r>
              <a:rPr lang="cs-CZ" dirty="0"/>
              <a:t> in </a:t>
            </a:r>
            <a:r>
              <a:rPr lang="cs-CZ" dirty="0" err="1"/>
              <a:t>each</a:t>
            </a:r>
            <a:r>
              <a:rPr lang="cs-CZ" dirty="0"/>
              <a:t> </a:t>
            </a:r>
            <a:r>
              <a:rPr lang="cs-CZ" dirty="0" err="1"/>
              <a:t>member</a:t>
            </a:r>
            <a:r>
              <a:rPr lang="cs-CZ" dirty="0"/>
              <a:t> country, as </a:t>
            </a:r>
            <a:r>
              <a:rPr lang="cs-CZ" dirty="0" err="1"/>
              <a:t>well</a:t>
            </a:r>
            <a:r>
              <a:rPr lang="cs-CZ" dirty="0"/>
              <a:t> as </a:t>
            </a:r>
            <a:r>
              <a:rPr lang="cs-CZ" dirty="0" err="1"/>
              <a:t>individuals</a:t>
            </a:r>
            <a:r>
              <a:rPr lang="cs-CZ" dirty="0"/>
              <a:t> and </a:t>
            </a:r>
            <a:r>
              <a:rPr lang="cs-CZ" dirty="0" err="1"/>
              <a:t>businesses</a:t>
            </a:r>
            <a:r>
              <a:rPr lang="cs-CZ" dirty="0"/>
              <a:t>. </a:t>
            </a:r>
            <a:endParaRPr lang="cs-CZ" dirty="0" smtClean="0"/>
          </a:p>
          <a:p>
            <a:r>
              <a:rPr lang="cs-CZ" dirty="0" err="1" smtClean="0"/>
              <a:t>The</a:t>
            </a:r>
            <a:r>
              <a:rPr lang="cs-CZ" dirty="0" smtClean="0"/>
              <a:t> </a:t>
            </a:r>
            <a:r>
              <a:rPr lang="cs-CZ" dirty="0" err="1"/>
              <a:t>authorities</a:t>
            </a:r>
            <a:r>
              <a:rPr lang="cs-CZ" dirty="0"/>
              <a:t> in </a:t>
            </a:r>
            <a:r>
              <a:rPr lang="cs-CZ" dirty="0" err="1"/>
              <a:t>each</a:t>
            </a:r>
            <a:r>
              <a:rPr lang="cs-CZ" dirty="0"/>
              <a:t> </a:t>
            </a:r>
            <a:r>
              <a:rPr lang="cs-CZ" dirty="0" err="1"/>
              <a:t>member</a:t>
            </a:r>
            <a:r>
              <a:rPr lang="cs-CZ" dirty="0"/>
              <a:t> country are </a:t>
            </a:r>
            <a:r>
              <a:rPr lang="cs-CZ" dirty="0" err="1"/>
              <a:t>responsible</a:t>
            </a:r>
            <a:r>
              <a:rPr lang="cs-CZ" dirty="0"/>
              <a:t> </a:t>
            </a:r>
            <a:r>
              <a:rPr lang="cs-CZ" dirty="0" err="1"/>
              <a:t>for</a:t>
            </a:r>
            <a:r>
              <a:rPr lang="cs-CZ" dirty="0"/>
              <a:t> </a:t>
            </a:r>
            <a:r>
              <a:rPr lang="cs-CZ" dirty="0" err="1"/>
              <a:t>implementing</a:t>
            </a:r>
            <a:r>
              <a:rPr lang="cs-CZ" dirty="0"/>
              <a:t> EU </a:t>
            </a:r>
            <a:r>
              <a:rPr lang="cs-CZ" dirty="0" err="1"/>
              <a:t>legislation</a:t>
            </a:r>
            <a:r>
              <a:rPr lang="cs-CZ" dirty="0"/>
              <a:t> in </a:t>
            </a:r>
            <a:r>
              <a:rPr lang="cs-CZ" dirty="0" err="1"/>
              <a:t>national</a:t>
            </a:r>
            <a:r>
              <a:rPr lang="cs-CZ" dirty="0"/>
              <a:t> </a:t>
            </a:r>
            <a:r>
              <a:rPr lang="cs-CZ" dirty="0" err="1"/>
              <a:t>law</a:t>
            </a:r>
            <a:r>
              <a:rPr lang="cs-CZ" dirty="0"/>
              <a:t> and </a:t>
            </a:r>
            <a:r>
              <a:rPr lang="cs-CZ" dirty="0" err="1"/>
              <a:t>enforcing</a:t>
            </a:r>
            <a:r>
              <a:rPr lang="cs-CZ" dirty="0"/>
              <a:t> </a:t>
            </a:r>
            <a:r>
              <a:rPr lang="cs-CZ" dirty="0" err="1"/>
              <a:t>it</a:t>
            </a:r>
            <a:r>
              <a:rPr lang="cs-CZ" dirty="0"/>
              <a:t> </a:t>
            </a:r>
            <a:r>
              <a:rPr lang="cs-CZ" dirty="0" err="1" smtClean="0"/>
              <a:t>correctly</a:t>
            </a:r>
            <a:r>
              <a:rPr lang="cs-CZ" dirty="0" smtClean="0"/>
              <a:t> and </a:t>
            </a:r>
            <a:r>
              <a:rPr lang="cs-CZ" dirty="0" err="1" smtClean="0"/>
              <a:t>timely</a:t>
            </a:r>
            <a:r>
              <a:rPr lang="cs-CZ" dirty="0" smtClean="0"/>
              <a:t>, </a:t>
            </a:r>
            <a:r>
              <a:rPr lang="cs-CZ" dirty="0"/>
              <a:t>and </a:t>
            </a:r>
            <a:r>
              <a:rPr lang="cs-CZ" dirty="0" err="1"/>
              <a:t>they</a:t>
            </a:r>
            <a:r>
              <a:rPr lang="cs-CZ" dirty="0"/>
              <a:t> </a:t>
            </a:r>
            <a:r>
              <a:rPr lang="cs-CZ" dirty="0" err="1"/>
              <a:t>must</a:t>
            </a:r>
            <a:r>
              <a:rPr lang="cs-CZ" dirty="0"/>
              <a:t> </a:t>
            </a:r>
            <a:r>
              <a:rPr lang="cs-CZ" dirty="0" err="1"/>
              <a:t>guarantee</a:t>
            </a:r>
            <a:r>
              <a:rPr lang="cs-CZ" dirty="0"/>
              <a:t> </a:t>
            </a:r>
            <a:r>
              <a:rPr lang="cs-CZ" dirty="0" err="1"/>
              <a:t>citizens</a:t>
            </a:r>
            <a:r>
              <a:rPr lang="cs-CZ" dirty="0"/>
              <a:t>’ </a:t>
            </a:r>
            <a:r>
              <a:rPr lang="cs-CZ" dirty="0" err="1"/>
              <a:t>rights</a:t>
            </a:r>
            <a:r>
              <a:rPr lang="cs-CZ" dirty="0"/>
              <a:t> </a:t>
            </a:r>
            <a:r>
              <a:rPr lang="cs-CZ" dirty="0" err="1"/>
              <a:t>under</a:t>
            </a:r>
            <a:r>
              <a:rPr lang="cs-CZ" dirty="0"/>
              <a:t> these </a:t>
            </a:r>
            <a:r>
              <a:rPr lang="cs-CZ" dirty="0" err="1"/>
              <a:t>laws</a:t>
            </a:r>
            <a:r>
              <a:rPr lang="cs-CZ" dirty="0" smtClean="0"/>
              <a:t>.</a:t>
            </a:r>
          </a:p>
          <a:p>
            <a:r>
              <a:rPr lang="en-US" dirty="0" smtClean="0"/>
              <a:t>European Commission </a:t>
            </a:r>
            <a:r>
              <a:rPr lang="en-US" dirty="0"/>
              <a:t>acts as a Guardian of the Treaty (TFEU) and oversees the application of EU law under the supervision of the Court of Justice of the European </a:t>
            </a:r>
            <a:r>
              <a:rPr lang="en-US" dirty="0" smtClean="0"/>
              <a:t>Union.</a:t>
            </a:r>
            <a:endParaRPr lang="cs-CZ" dirty="0"/>
          </a:p>
          <a:p>
            <a:endParaRPr lang="cs-CZ" dirty="0"/>
          </a:p>
          <a:p>
            <a:endParaRPr lang="cs-CZ" dirty="0"/>
          </a:p>
        </p:txBody>
      </p:sp>
    </p:spTree>
    <p:extLst>
      <p:ext uri="{BB962C8B-B14F-4D97-AF65-F5344CB8AC3E}">
        <p14:creationId xmlns:p14="http://schemas.microsoft.com/office/powerpoint/2010/main" val="3750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546100" y="809625"/>
            <a:ext cx="8686532" cy="477930"/>
          </a:xfrm>
        </p:spPr>
        <p:txBody>
          <a:bodyPr>
            <a:normAutofit fontScale="90000"/>
          </a:bodyPr>
          <a:lstStyle/>
          <a:p>
            <a:pPr eaLnBrk="1" hangingPunct="1">
              <a:defRPr/>
            </a:pPr>
            <a:r>
              <a:rPr lang="en-GB" altLang="en-US" b="1" kern="1200" dirty="0"/>
              <a:t>Improving health and the environment</a:t>
            </a:r>
            <a:endParaRPr lang="en-US" altLang="en-US" b="1" kern="1200" dirty="0"/>
          </a:p>
        </p:txBody>
      </p:sp>
      <p:sp>
        <p:nvSpPr>
          <p:cNvPr id="2052" name="Rectangle 4"/>
          <p:cNvSpPr>
            <a:spLocks noGrp="1" noChangeArrowheads="1"/>
          </p:cNvSpPr>
          <p:nvPr>
            <p:ph type="body" idx="1"/>
          </p:nvPr>
        </p:nvSpPr>
        <p:spPr>
          <a:xfrm>
            <a:off x="5619606" y="2925354"/>
            <a:ext cx="4420309" cy="3651876"/>
          </a:xfrm>
        </p:spPr>
        <p:txBody>
          <a:bodyPr>
            <a:normAutofit fontScale="55000" lnSpcReduction="20000"/>
          </a:bodyPr>
          <a:lstStyle/>
          <a:p>
            <a:pPr marL="0" indent="0">
              <a:spcBef>
                <a:spcPct val="0"/>
              </a:spcBef>
              <a:buNone/>
              <a:defRPr/>
            </a:pPr>
            <a:r>
              <a:rPr lang="en-GB" altLang="en-US" b="0" kern="1200" dirty="0">
                <a:solidFill>
                  <a:schemeClr val="tx1">
                    <a:lumMod val="65000"/>
                    <a:lumOff val="35000"/>
                  </a:schemeClr>
                </a:solidFill>
              </a:rPr>
              <a:t>EU action has helped bring about:</a:t>
            </a:r>
          </a:p>
          <a:p>
            <a:pPr eaLnBrk="1" hangingPunct="1">
              <a:buFont typeface="Arial" panose="020B0604020202020204" pitchFamily="34" charset="0"/>
              <a:buChar char="•"/>
              <a:defRPr/>
            </a:pPr>
            <a:endParaRPr lang="en-GB" altLang="en-US" b="0" kern="1200" dirty="0" smtClean="0">
              <a:solidFill>
                <a:schemeClr val="tx1">
                  <a:lumMod val="65000"/>
                  <a:lumOff val="35000"/>
                </a:schemeClr>
              </a:solidFill>
            </a:endParaRPr>
          </a:p>
          <a:p>
            <a:pPr eaLnBrk="1" hangingPunct="1">
              <a:buFont typeface="Arial" panose="020B0604020202020204" pitchFamily="34" charset="0"/>
              <a:buChar char="•"/>
              <a:defRPr/>
            </a:pPr>
            <a:r>
              <a:rPr lang="en-GB" altLang="en-US" b="0" kern="1200" dirty="0">
                <a:solidFill>
                  <a:schemeClr val="tx1">
                    <a:lumMod val="65000"/>
                    <a:lumOff val="35000"/>
                  </a:schemeClr>
                </a:solidFill>
              </a:rPr>
              <a:t>c</a:t>
            </a:r>
            <a:r>
              <a:rPr lang="en-GB" altLang="en-US" b="0" kern="1200" dirty="0" smtClean="0">
                <a:solidFill>
                  <a:schemeClr val="tx1">
                    <a:lumMod val="65000"/>
                    <a:lumOff val="35000"/>
                  </a:schemeClr>
                </a:solidFill>
              </a:rPr>
              <a:t>leaner </a:t>
            </a:r>
            <a:r>
              <a:rPr lang="en-GB" altLang="en-US" b="0" kern="1200" dirty="0">
                <a:solidFill>
                  <a:schemeClr val="tx1">
                    <a:lumMod val="65000"/>
                    <a:lumOff val="35000"/>
                  </a:schemeClr>
                </a:solidFill>
              </a:rPr>
              <a:t>bathing water</a:t>
            </a:r>
          </a:p>
          <a:p>
            <a:pPr eaLnBrk="1" hangingPunct="1">
              <a:buFont typeface="Arial" panose="020B0604020202020204" pitchFamily="34" charset="0"/>
              <a:buChar char="•"/>
              <a:defRPr/>
            </a:pPr>
            <a:r>
              <a:rPr lang="en-GB" altLang="en-US" b="0" kern="1200" dirty="0">
                <a:solidFill>
                  <a:schemeClr val="tx1">
                    <a:lumMod val="65000"/>
                    <a:lumOff val="35000"/>
                  </a:schemeClr>
                </a:solidFill>
              </a:rPr>
              <a:t>m</a:t>
            </a:r>
            <a:r>
              <a:rPr lang="en-GB" altLang="en-US" b="0" kern="1200" dirty="0" smtClean="0">
                <a:solidFill>
                  <a:schemeClr val="tx1">
                    <a:lumMod val="65000"/>
                    <a:lumOff val="35000"/>
                  </a:schemeClr>
                </a:solidFill>
              </a:rPr>
              <a:t>uch </a:t>
            </a:r>
            <a:r>
              <a:rPr lang="en-GB" altLang="en-US" b="0" kern="1200" dirty="0">
                <a:solidFill>
                  <a:schemeClr val="tx1">
                    <a:lumMod val="65000"/>
                    <a:lumOff val="35000"/>
                  </a:schemeClr>
                </a:solidFill>
              </a:rPr>
              <a:t>less acid rain </a:t>
            </a:r>
          </a:p>
          <a:p>
            <a:pPr eaLnBrk="1" hangingPunct="1">
              <a:buFont typeface="Arial" panose="020B0604020202020204" pitchFamily="34" charset="0"/>
              <a:buChar char="•"/>
              <a:defRPr/>
            </a:pPr>
            <a:r>
              <a:rPr lang="en-GB" altLang="en-US" b="0" kern="1200" dirty="0" smtClean="0">
                <a:solidFill>
                  <a:schemeClr val="tx1">
                    <a:lumMod val="65000"/>
                    <a:lumOff val="35000"/>
                  </a:schemeClr>
                </a:solidFill>
              </a:rPr>
              <a:t>lead-free </a:t>
            </a:r>
            <a:r>
              <a:rPr lang="en-GB" altLang="en-US" b="0" kern="1200" dirty="0">
                <a:solidFill>
                  <a:schemeClr val="tx1">
                    <a:lumMod val="65000"/>
                    <a:lumOff val="35000"/>
                  </a:schemeClr>
                </a:solidFill>
              </a:rPr>
              <a:t>petrol </a:t>
            </a:r>
          </a:p>
          <a:p>
            <a:pPr eaLnBrk="1" hangingPunct="1">
              <a:buFont typeface="Arial" panose="020B0604020202020204" pitchFamily="34" charset="0"/>
              <a:buChar char="•"/>
              <a:defRPr/>
            </a:pPr>
            <a:r>
              <a:rPr lang="en-GB" altLang="en-US" b="0" kern="1200" dirty="0">
                <a:solidFill>
                  <a:schemeClr val="tx1">
                    <a:lumMod val="65000"/>
                    <a:lumOff val="35000"/>
                  </a:schemeClr>
                </a:solidFill>
              </a:rPr>
              <a:t>e</a:t>
            </a:r>
            <a:r>
              <a:rPr lang="en-GB" altLang="en-US" b="0" kern="1200" dirty="0" smtClean="0">
                <a:solidFill>
                  <a:schemeClr val="tx1">
                    <a:lumMod val="65000"/>
                    <a:lumOff val="35000"/>
                  </a:schemeClr>
                </a:solidFill>
              </a:rPr>
              <a:t>asy and </a:t>
            </a:r>
            <a:r>
              <a:rPr lang="en-GB" altLang="en-US" b="0" kern="1200" dirty="0">
                <a:solidFill>
                  <a:schemeClr val="tx1">
                    <a:lumMod val="65000"/>
                    <a:lumOff val="35000"/>
                  </a:schemeClr>
                </a:solidFill>
              </a:rPr>
              <a:t>safe disposal of old electronic equipment</a:t>
            </a:r>
          </a:p>
          <a:p>
            <a:pPr eaLnBrk="1" hangingPunct="1">
              <a:buFont typeface="Arial" panose="020B0604020202020204" pitchFamily="34" charset="0"/>
              <a:buChar char="•"/>
              <a:defRPr/>
            </a:pPr>
            <a:r>
              <a:rPr lang="en-GB" altLang="en-US" b="0" kern="1200" dirty="0">
                <a:solidFill>
                  <a:schemeClr val="tx1">
                    <a:lumMod val="65000"/>
                    <a:lumOff val="35000"/>
                  </a:schemeClr>
                </a:solidFill>
              </a:rPr>
              <a:t>s</a:t>
            </a:r>
            <a:r>
              <a:rPr lang="en-GB" altLang="en-US" b="0" kern="1200" dirty="0" smtClean="0">
                <a:solidFill>
                  <a:schemeClr val="tx1">
                    <a:lumMod val="65000"/>
                    <a:lumOff val="35000"/>
                  </a:schemeClr>
                </a:solidFill>
              </a:rPr>
              <a:t>trict </a:t>
            </a:r>
            <a:r>
              <a:rPr lang="en-GB" altLang="en-US" b="0" kern="1200" dirty="0">
                <a:solidFill>
                  <a:schemeClr val="tx1">
                    <a:lumMod val="65000"/>
                    <a:lumOff val="35000"/>
                  </a:schemeClr>
                </a:solidFill>
              </a:rPr>
              <a:t>rules on food safety from farm to fork </a:t>
            </a:r>
          </a:p>
          <a:p>
            <a:pPr eaLnBrk="1" hangingPunct="1">
              <a:buFont typeface="Arial" panose="020B0604020202020204" pitchFamily="34" charset="0"/>
              <a:buChar char="•"/>
              <a:defRPr/>
            </a:pPr>
            <a:r>
              <a:rPr lang="en-GB" altLang="en-US" b="0" kern="1200" dirty="0">
                <a:solidFill>
                  <a:schemeClr val="tx1">
                    <a:lumMod val="65000"/>
                    <a:lumOff val="35000"/>
                  </a:schemeClr>
                </a:solidFill>
              </a:rPr>
              <a:t>m</a:t>
            </a:r>
            <a:r>
              <a:rPr lang="en-GB" altLang="en-US" b="0" kern="1200" dirty="0" smtClean="0">
                <a:solidFill>
                  <a:schemeClr val="tx1">
                    <a:lumMod val="65000"/>
                    <a:lumOff val="35000"/>
                  </a:schemeClr>
                </a:solidFill>
              </a:rPr>
              <a:t>ore </a:t>
            </a:r>
            <a:r>
              <a:rPr lang="en-GB" altLang="en-US" b="0" kern="1200" dirty="0">
                <a:solidFill>
                  <a:schemeClr val="tx1">
                    <a:lumMod val="65000"/>
                    <a:lumOff val="35000"/>
                  </a:schemeClr>
                </a:solidFill>
              </a:rPr>
              <a:t>organic and quality farming </a:t>
            </a:r>
          </a:p>
          <a:p>
            <a:pPr eaLnBrk="1" hangingPunct="1">
              <a:buFont typeface="Arial" panose="020B0604020202020204" pitchFamily="34" charset="0"/>
              <a:buChar char="•"/>
              <a:defRPr/>
            </a:pPr>
            <a:r>
              <a:rPr lang="en-GB" altLang="en-US" b="0" kern="1200" dirty="0">
                <a:solidFill>
                  <a:schemeClr val="tx1">
                    <a:lumMod val="65000"/>
                    <a:lumOff val="35000"/>
                  </a:schemeClr>
                </a:solidFill>
              </a:rPr>
              <a:t>m</a:t>
            </a:r>
            <a:r>
              <a:rPr lang="en-GB" altLang="en-US" b="0" kern="1200" dirty="0" smtClean="0">
                <a:solidFill>
                  <a:schemeClr val="tx1">
                    <a:lumMod val="65000"/>
                    <a:lumOff val="35000"/>
                  </a:schemeClr>
                </a:solidFill>
              </a:rPr>
              <a:t>ore </a:t>
            </a:r>
            <a:r>
              <a:rPr lang="en-GB" altLang="en-US" b="0" kern="1200" dirty="0">
                <a:solidFill>
                  <a:schemeClr val="tx1">
                    <a:lumMod val="65000"/>
                    <a:lumOff val="35000"/>
                  </a:schemeClr>
                </a:solidFill>
              </a:rPr>
              <a:t>effective health warnings on cigarettes</a:t>
            </a:r>
          </a:p>
          <a:p>
            <a:pPr eaLnBrk="1" hangingPunct="1">
              <a:buFont typeface="Arial" panose="020B0604020202020204" pitchFamily="34" charset="0"/>
              <a:buChar char="•"/>
              <a:defRPr/>
            </a:pPr>
            <a:r>
              <a:rPr lang="en-GB" altLang="en-US" b="0" kern="1200" dirty="0">
                <a:solidFill>
                  <a:schemeClr val="tx1">
                    <a:lumMod val="65000"/>
                    <a:lumOff val="35000"/>
                  </a:schemeClr>
                </a:solidFill>
              </a:rPr>
              <a:t>r</a:t>
            </a:r>
            <a:r>
              <a:rPr lang="en-GB" altLang="en-US" b="0" kern="1200" dirty="0" smtClean="0">
                <a:solidFill>
                  <a:schemeClr val="tx1">
                    <a:lumMod val="65000"/>
                    <a:lumOff val="35000"/>
                  </a:schemeClr>
                </a:solidFill>
              </a:rPr>
              <a:t>egistration </a:t>
            </a:r>
            <a:r>
              <a:rPr lang="en-GB" altLang="en-US" b="0" kern="1200" dirty="0">
                <a:solidFill>
                  <a:schemeClr val="tx1">
                    <a:lumMod val="65000"/>
                    <a:lumOff val="35000"/>
                  </a:schemeClr>
                </a:solidFill>
              </a:rPr>
              <a:t>and control of all chemicals (REACH)</a:t>
            </a:r>
          </a:p>
        </p:txBody>
      </p:sp>
      <p:sp>
        <p:nvSpPr>
          <p:cNvPr id="7" name="Rectangle 4"/>
          <p:cNvSpPr txBox="1">
            <a:spLocks noChangeArrowheads="1"/>
          </p:cNvSpPr>
          <p:nvPr/>
        </p:nvSpPr>
        <p:spPr bwMode="auto">
          <a:xfrm>
            <a:off x="1032210" y="1813683"/>
            <a:ext cx="6989697" cy="72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lst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eaLnBrk="1" hangingPunct="1">
              <a:buFontTx/>
              <a:buNone/>
              <a:defRPr/>
            </a:pPr>
            <a:r>
              <a:rPr lang="en-US" altLang="en-US" sz="2100" b="0" dirty="0">
                <a:solidFill>
                  <a:srgbClr val="359AC2"/>
                </a:solidFill>
              </a:rPr>
              <a:t>Pollution knows no borders – joint action needed</a:t>
            </a:r>
            <a:endParaRPr lang="en-GB" altLang="en-US" sz="1800" kern="0" dirty="0">
              <a:solidFill>
                <a:srgbClr val="00D5F2"/>
              </a:solidFill>
            </a:endParaRP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108" y="2764292"/>
            <a:ext cx="4778613" cy="329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335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solidFill>
                  <a:schemeClr val="tx1"/>
                </a:solidFill>
              </a:rPr>
              <a:t>Application</a:t>
            </a:r>
            <a:r>
              <a:rPr lang="cs-CZ" b="1" dirty="0">
                <a:solidFill>
                  <a:schemeClr val="tx1"/>
                </a:solidFill>
              </a:rPr>
              <a:t> </a:t>
            </a:r>
            <a:r>
              <a:rPr lang="cs-CZ" b="1" dirty="0" err="1">
                <a:solidFill>
                  <a:schemeClr val="tx1"/>
                </a:solidFill>
              </a:rPr>
              <a:t>of</a:t>
            </a:r>
            <a:r>
              <a:rPr lang="cs-CZ" b="1" dirty="0">
                <a:solidFill>
                  <a:schemeClr val="tx1"/>
                </a:solidFill>
              </a:rPr>
              <a:t> EU </a:t>
            </a:r>
            <a:r>
              <a:rPr lang="cs-CZ" b="1" dirty="0" err="1">
                <a:solidFill>
                  <a:schemeClr val="tx1"/>
                </a:solidFill>
              </a:rPr>
              <a:t>law</a:t>
            </a:r>
            <a:endParaRPr lang="cs-CZ" dirty="0"/>
          </a:p>
        </p:txBody>
      </p:sp>
      <p:sp>
        <p:nvSpPr>
          <p:cNvPr id="3" name="Zástupný symbol pro obsah 2"/>
          <p:cNvSpPr>
            <a:spLocks noGrp="1"/>
          </p:cNvSpPr>
          <p:nvPr>
            <p:ph sz="quarter" idx="1"/>
          </p:nvPr>
        </p:nvSpPr>
        <p:spPr/>
        <p:txBody>
          <a:bodyPr/>
          <a:lstStyle/>
          <a:p>
            <a:r>
              <a:rPr lang="cs-CZ" dirty="0" err="1" smtClean="0"/>
              <a:t>Complaint</a:t>
            </a:r>
            <a:r>
              <a:rPr lang="cs-CZ" dirty="0" smtClean="0"/>
              <a:t>  - </a:t>
            </a:r>
            <a:r>
              <a:rPr lang="cs-CZ" dirty="0" err="1" smtClean="0"/>
              <a:t>infringement</a:t>
            </a:r>
            <a:r>
              <a:rPr lang="cs-CZ" dirty="0" smtClean="0"/>
              <a:t> </a:t>
            </a:r>
            <a:r>
              <a:rPr lang="cs-CZ" dirty="0" err="1" smtClean="0"/>
              <a:t>procedure</a:t>
            </a:r>
            <a:endParaRPr lang="cs-CZ" dirty="0" smtClean="0"/>
          </a:p>
          <a:p>
            <a:r>
              <a:rPr lang="cs-CZ" dirty="0" err="1" smtClean="0"/>
              <a:t>Infringement</a:t>
            </a:r>
            <a:r>
              <a:rPr lang="cs-CZ" dirty="0" smtClean="0"/>
              <a:t> </a:t>
            </a:r>
            <a:r>
              <a:rPr lang="cs-CZ" dirty="0" err="1"/>
              <a:t>procedure</a:t>
            </a:r>
            <a:endParaRPr lang="cs-CZ" dirty="0"/>
          </a:p>
          <a:p>
            <a:r>
              <a:rPr lang="cs-CZ" dirty="0" err="1"/>
              <a:t>P</a:t>
            </a:r>
            <a:r>
              <a:rPr lang="cs-CZ" dirty="0" err="1" smtClean="0"/>
              <a:t>reliminary</a:t>
            </a:r>
            <a:r>
              <a:rPr lang="cs-CZ" dirty="0" smtClean="0"/>
              <a:t> </a:t>
            </a:r>
            <a:r>
              <a:rPr lang="cs-CZ" dirty="0" err="1"/>
              <a:t>ruling</a:t>
            </a:r>
            <a:endParaRPr lang="cs-CZ" dirty="0" smtClean="0"/>
          </a:p>
          <a:p>
            <a:endParaRPr lang="cs-CZ" dirty="0"/>
          </a:p>
        </p:txBody>
      </p:sp>
    </p:spTree>
    <p:extLst>
      <p:ext uri="{BB962C8B-B14F-4D97-AF65-F5344CB8AC3E}">
        <p14:creationId xmlns:p14="http://schemas.microsoft.com/office/powerpoint/2010/main" val="917442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Making</a:t>
            </a:r>
            <a:r>
              <a:rPr lang="cs-CZ" b="1" dirty="0"/>
              <a:t> a </a:t>
            </a:r>
            <a:r>
              <a:rPr lang="cs-CZ" b="1" dirty="0" err="1" smtClean="0"/>
              <a:t>complaint</a:t>
            </a:r>
            <a:endParaRPr lang="cs-CZ" dirty="0"/>
          </a:p>
        </p:txBody>
      </p:sp>
      <p:sp>
        <p:nvSpPr>
          <p:cNvPr id="3" name="Zástupný symbol pro obsah 2"/>
          <p:cNvSpPr>
            <a:spLocks noGrp="1"/>
          </p:cNvSpPr>
          <p:nvPr>
            <p:ph sz="quarter" idx="1"/>
          </p:nvPr>
        </p:nvSpPr>
        <p:spPr/>
        <p:txBody>
          <a:bodyPr>
            <a:normAutofit fontScale="62500" lnSpcReduction="20000"/>
          </a:bodyPr>
          <a:lstStyle/>
          <a:p>
            <a:pPr fontAlgn="base"/>
            <a:r>
              <a:rPr lang="cs-CZ" dirty="0" smtClean="0"/>
              <a:t>EC </a:t>
            </a:r>
            <a:r>
              <a:rPr lang="cs-CZ" dirty="0" err="1" smtClean="0"/>
              <a:t>confirm</a:t>
            </a:r>
            <a:r>
              <a:rPr lang="cs-CZ" dirty="0" smtClean="0"/>
              <a:t> </a:t>
            </a:r>
            <a:r>
              <a:rPr lang="cs-CZ" dirty="0"/>
              <a:t>to </a:t>
            </a:r>
            <a:r>
              <a:rPr lang="cs-CZ" dirty="0" err="1"/>
              <a:t>you</a:t>
            </a:r>
            <a:r>
              <a:rPr lang="cs-CZ" dirty="0"/>
              <a:t> </a:t>
            </a:r>
            <a:r>
              <a:rPr lang="cs-CZ" dirty="0" err="1"/>
              <a:t>that</a:t>
            </a:r>
            <a:r>
              <a:rPr lang="cs-CZ" dirty="0"/>
              <a:t> </a:t>
            </a:r>
            <a:r>
              <a:rPr lang="cs-CZ" dirty="0" err="1"/>
              <a:t>it</a:t>
            </a:r>
            <a:r>
              <a:rPr lang="cs-CZ" dirty="0"/>
              <a:t> has </a:t>
            </a:r>
            <a:r>
              <a:rPr lang="cs-CZ" dirty="0" err="1"/>
              <a:t>received</a:t>
            </a:r>
            <a:r>
              <a:rPr lang="cs-CZ" dirty="0"/>
              <a:t> </a:t>
            </a:r>
            <a:r>
              <a:rPr lang="cs-CZ" dirty="0" err="1"/>
              <a:t>your</a:t>
            </a:r>
            <a:r>
              <a:rPr lang="cs-CZ" dirty="0"/>
              <a:t> </a:t>
            </a:r>
            <a:r>
              <a:rPr lang="cs-CZ" dirty="0" err="1"/>
              <a:t>complaint</a:t>
            </a:r>
            <a:r>
              <a:rPr lang="cs-CZ" dirty="0"/>
              <a:t> </a:t>
            </a:r>
            <a:r>
              <a:rPr lang="cs-CZ" dirty="0" err="1"/>
              <a:t>within</a:t>
            </a:r>
            <a:r>
              <a:rPr lang="cs-CZ" dirty="0"/>
              <a:t> 15 </a:t>
            </a:r>
            <a:r>
              <a:rPr lang="cs-CZ" dirty="0" err="1"/>
              <a:t>working</a:t>
            </a:r>
            <a:r>
              <a:rPr lang="cs-CZ" dirty="0"/>
              <a:t> </a:t>
            </a:r>
            <a:r>
              <a:rPr lang="cs-CZ" dirty="0" err="1"/>
              <a:t>days</a:t>
            </a:r>
            <a:r>
              <a:rPr lang="cs-CZ" dirty="0"/>
              <a:t>.</a:t>
            </a:r>
          </a:p>
          <a:p>
            <a:pPr fontAlgn="base"/>
            <a:r>
              <a:rPr lang="cs-CZ" dirty="0" err="1" smtClean="0"/>
              <a:t>Within</a:t>
            </a:r>
            <a:r>
              <a:rPr lang="cs-CZ" dirty="0" smtClean="0"/>
              <a:t> </a:t>
            </a:r>
            <a:r>
              <a:rPr lang="cs-CZ" dirty="0" err="1"/>
              <a:t>the</a:t>
            </a:r>
            <a:r>
              <a:rPr lang="cs-CZ" dirty="0"/>
              <a:t> </a:t>
            </a:r>
            <a:r>
              <a:rPr lang="cs-CZ" dirty="0" err="1"/>
              <a:t>following</a:t>
            </a:r>
            <a:r>
              <a:rPr lang="cs-CZ" dirty="0"/>
              <a:t> 12 </a:t>
            </a:r>
            <a:r>
              <a:rPr lang="cs-CZ" dirty="0" err="1"/>
              <a:t>months</a:t>
            </a:r>
            <a:r>
              <a:rPr lang="cs-CZ" dirty="0"/>
              <a:t>, </a:t>
            </a:r>
            <a:r>
              <a:rPr lang="cs-CZ" dirty="0" smtClean="0"/>
              <a:t>EC  </a:t>
            </a:r>
            <a:r>
              <a:rPr lang="cs-CZ" dirty="0" err="1" smtClean="0"/>
              <a:t>will</a:t>
            </a:r>
            <a:r>
              <a:rPr lang="cs-CZ" dirty="0" smtClean="0"/>
              <a:t> </a:t>
            </a:r>
            <a:r>
              <a:rPr lang="cs-CZ" dirty="0" err="1"/>
              <a:t>assess</a:t>
            </a:r>
            <a:r>
              <a:rPr lang="cs-CZ" dirty="0"/>
              <a:t> </a:t>
            </a:r>
            <a:r>
              <a:rPr lang="cs-CZ" dirty="0" err="1"/>
              <a:t>your</a:t>
            </a:r>
            <a:r>
              <a:rPr lang="cs-CZ" dirty="0"/>
              <a:t> </a:t>
            </a:r>
            <a:r>
              <a:rPr lang="cs-CZ" dirty="0" err="1"/>
              <a:t>complaint</a:t>
            </a:r>
            <a:r>
              <a:rPr lang="cs-CZ" dirty="0"/>
              <a:t> and </a:t>
            </a:r>
            <a:r>
              <a:rPr lang="cs-CZ" dirty="0" err="1"/>
              <a:t>aim</a:t>
            </a:r>
            <a:r>
              <a:rPr lang="cs-CZ" dirty="0"/>
              <a:t> to </a:t>
            </a:r>
            <a:r>
              <a:rPr lang="cs-CZ" dirty="0" err="1"/>
              <a:t>decide</a:t>
            </a:r>
            <a:r>
              <a:rPr lang="cs-CZ" dirty="0"/>
              <a:t> </a:t>
            </a:r>
            <a:r>
              <a:rPr lang="cs-CZ" dirty="0" err="1"/>
              <a:t>whether</a:t>
            </a:r>
            <a:r>
              <a:rPr lang="cs-CZ" dirty="0"/>
              <a:t> to </a:t>
            </a:r>
            <a:r>
              <a:rPr lang="cs-CZ" dirty="0" err="1"/>
              <a:t>initiate</a:t>
            </a:r>
            <a:r>
              <a:rPr lang="cs-CZ" dirty="0"/>
              <a:t> </a:t>
            </a:r>
            <a:r>
              <a:rPr lang="cs-CZ" dirty="0" err="1"/>
              <a:t>the</a:t>
            </a:r>
            <a:r>
              <a:rPr lang="cs-CZ" dirty="0"/>
              <a:t> </a:t>
            </a:r>
            <a:r>
              <a:rPr lang="cs-CZ" dirty="0" err="1"/>
              <a:t>formal</a:t>
            </a:r>
            <a:r>
              <a:rPr lang="cs-CZ" dirty="0"/>
              <a:t> </a:t>
            </a:r>
            <a:r>
              <a:rPr lang="cs-CZ" dirty="0" err="1"/>
              <a:t>infringement</a:t>
            </a:r>
            <a:r>
              <a:rPr lang="cs-CZ" dirty="0"/>
              <a:t> </a:t>
            </a:r>
            <a:r>
              <a:rPr lang="cs-CZ" dirty="0" err="1"/>
              <a:t>procedure</a:t>
            </a:r>
            <a:r>
              <a:rPr lang="cs-CZ" dirty="0"/>
              <a:t> </a:t>
            </a:r>
            <a:r>
              <a:rPr lang="cs-CZ" dirty="0" err="1"/>
              <a:t>against</a:t>
            </a:r>
            <a:r>
              <a:rPr lang="cs-CZ" dirty="0"/>
              <a:t> </a:t>
            </a:r>
            <a:r>
              <a:rPr lang="cs-CZ" dirty="0" err="1"/>
              <a:t>the</a:t>
            </a:r>
            <a:r>
              <a:rPr lang="cs-CZ" dirty="0"/>
              <a:t> </a:t>
            </a:r>
            <a:r>
              <a:rPr lang="cs-CZ" dirty="0" err="1"/>
              <a:t>Member</a:t>
            </a:r>
            <a:r>
              <a:rPr lang="cs-CZ" dirty="0"/>
              <a:t> </a:t>
            </a:r>
            <a:r>
              <a:rPr lang="cs-CZ" dirty="0" err="1"/>
              <a:t>State</a:t>
            </a:r>
            <a:r>
              <a:rPr lang="cs-CZ" dirty="0"/>
              <a:t> in </a:t>
            </a:r>
            <a:r>
              <a:rPr lang="cs-CZ" dirty="0" err="1"/>
              <a:t>question</a:t>
            </a:r>
            <a:r>
              <a:rPr lang="cs-CZ" dirty="0" smtClean="0"/>
              <a:t>.</a:t>
            </a:r>
          </a:p>
          <a:p>
            <a:pPr fontAlgn="base"/>
            <a:r>
              <a:rPr lang="cs-CZ" dirty="0" err="1" smtClean="0"/>
              <a:t>If</a:t>
            </a:r>
            <a:r>
              <a:rPr lang="cs-CZ" dirty="0" smtClean="0"/>
              <a:t> </a:t>
            </a:r>
            <a:r>
              <a:rPr lang="cs-CZ" dirty="0" err="1"/>
              <a:t>the</a:t>
            </a:r>
            <a:r>
              <a:rPr lang="cs-CZ" dirty="0"/>
              <a:t> </a:t>
            </a:r>
            <a:r>
              <a:rPr lang="cs-CZ" dirty="0" err="1"/>
              <a:t>issue</a:t>
            </a:r>
            <a:r>
              <a:rPr lang="cs-CZ" dirty="0"/>
              <a:t> </a:t>
            </a:r>
            <a:r>
              <a:rPr lang="cs-CZ" dirty="0" err="1"/>
              <a:t>that</a:t>
            </a:r>
            <a:r>
              <a:rPr lang="cs-CZ" dirty="0"/>
              <a:t> </a:t>
            </a:r>
            <a:r>
              <a:rPr lang="cs-CZ" dirty="0" err="1"/>
              <a:t>you</a:t>
            </a:r>
            <a:r>
              <a:rPr lang="cs-CZ" dirty="0"/>
              <a:t> </a:t>
            </a:r>
            <a:r>
              <a:rPr lang="cs-CZ" dirty="0" err="1"/>
              <a:t>raise</a:t>
            </a:r>
            <a:r>
              <a:rPr lang="cs-CZ" dirty="0"/>
              <a:t> </a:t>
            </a:r>
            <a:r>
              <a:rPr lang="cs-CZ" dirty="0" err="1"/>
              <a:t>is</a:t>
            </a:r>
            <a:r>
              <a:rPr lang="cs-CZ" dirty="0"/>
              <a:t> </a:t>
            </a:r>
            <a:r>
              <a:rPr lang="cs-CZ" dirty="0" err="1"/>
              <a:t>especially</a:t>
            </a:r>
            <a:r>
              <a:rPr lang="cs-CZ" dirty="0"/>
              <a:t> </a:t>
            </a:r>
            <a:r>
              <a:rPr lang="cs-CZ" dirty="0" err="1"/>
              <a:t>complicated</a:t>
            </a:r>
            <a:r>
              <a:rPr lang="cs-CZ" dirty="0"/>
              <a:t>, </a:t>
            </a:r>
            <a:r>
              <a:rPr lang="cs-CZ" dirty="0" err="1"/>
              <a:t>or</a:t>
            </a:r>
            <a:r>
              <a:rPr lang="cs-CZ" dirty="0"/>
              <a:t> </a:t>
            </a:r>
            <a:r>
              <a:rPr lang="cs-CZ" dirty="0" err="1"/>
              <a:t>if</a:t>
            </a:r>
            <a:r>
              <a:rPr lang="cs-CZ" dirty="0"/>
              <a:t> </a:t>
            </a:r>
            <a:r>
              <a:rPr lang="cs-CZ" dirty="0" err="1"/>
              <a:t>the</a:t>
            </a:r>
            <a:r>
              <a:rPr lang="cs-CZ" dirty="0"/>
              <a:t> </a:t>
            </a:r>
            <a:r>
              <a:rPr lang="cs-CZ" dirty="0" err="1"/>
              <a:t>European</a:t>
            </a:r>
            <a:r>
              <a:rPr lang="cs-CZ" dirty="0"/>
              <a:t> </a:t>
            </a:r>
            <a:r>
              <a:rPr lang="cs-CZ" dirty="0" err="1"/>
              <a:t>Commission</a:t>
            </a:r>
            <a:r>
              <a:rPr lang="cs-CZ" dirty="0"/>
              <a:t> </a:t>
            </a:r>
            <a:r>
              <a:rPr lang="cs-CZ" dirty="0" err="1"/>
              <a:t>needs</a:t>
            </a:r>
            <a:r>
              <a:rPr lang="cs-CZ" dirty="0"/>
              <a:t> to </a:t>
            </a:r>
            <a:r>
              <a:rPr lang="cs-CZ" dirty="0" err="1"/>
              <a:t>ask</a:t>
            </a:r>
            <a:r>
              <a:rPr lang="cs-CZ" dirty="0"/>
              <a:t> </a:t>
            </a:r>
            <a:r>
              <a:rPr lang="cs-CZ" dirty="0" err="1"/>
              <a:t>you</a:t>
            </a:r>
            <a:r>
              <a:rPr lang="cs-CZ" dirty="0"/>
              <a:t> </a:t>
            </a:r>
            <a:r>
              <a:rPr lang="cs-CZ" dirty="0" err="1"/>
              <a:t>or</a:t>
            </a:r>
            <a:r>
              <a:rPr lang="cs-CZ" dirty="0"/>
              <a:t> </a:t>
            </a:r>
            <a:r>
              <a:rPr lang="cs-CZ" dirty="0" err="1"/>
              <a:t>others</a:t>
            </a:r>
            <a:r>
              <a:rPr lang="cs-CZ" dirty="0"/>
              <a:t> </a:t>
            </a:r>
            <a:r>
              <a:rPr lang="cs-CZ" dirty="0" err="1"/>
              <a:t>for</a:t>
            </a:r>
            <a:r>
              <a:rPr lang="cs-CZ" dirty="0"/>
              <a:t> more </a:t>
            </a:r>
            <a:r>
              <a:rPr lang="cs-CZ" dirty="0" err="1"/>
              <a:t>information</a:t>
            </a:r>
            <a:r>
              <a:rPr lang="cs-CZ" dirty="0"/>
              <a:t> </a:t>
            </a:r>
            <a:r>
              <a:rPr lang="cs-CZ" dirty="0" err="1"/>
              <a:t>or</a:t>
            </a:r>
            <a:r>
              <a:rPr lang="cs-CZ" dirty="0"/>
              <a:t> </a:t>
            </a:r>
            <a:r>
              <a:rPr lang="cs-CZ" dirty="0" err="1"/>
              <a:t>details</a:t>
            </a:r>
            <a:r>
              <a:rPr lang="cs-CZ" dirty="0"/>
              <a:t>, </a:t>
            </a:r>
            <a:r>
              <a:rPr lang="cs-CZ" dirty="0" err="1"/>
              <a:t>it</a:t>
            </a:r>
            <a:r>
              <a:rPr lang="cs-CZ" dirty="0"/>
              <a:t> </a:t>
            </a:r>
            <a:r>
              <a:rPr lang="cs-CZ" dirty="0" err="1"/>
              <a:t>may</a:t>
            </a:r>
            <a:r>
              <a:rPr lang="cs-CZ" dirty="0"/>
              <a:t> </a:t>
            </a:r>
            <a:r>
              <a:rPr lang="cs-CZ" dirty="0" err="1"/>
              <a:t>take</a:t>
            </a:r>
            <a:r>
              <a:rPr lang="cs-CZ" dirty="0"/>
              <a:t> </a:t>
            </a:r>
            <a:r>
              <a:rPr lang="cs-CZ" dirty="0" err="1"/>
              <a:t>longer</a:t>
            </a:r>
            <a:r>
              <a:rPr lang="cs-CZ" dirty="0"/>
              <a:t> </a:t>
            </a:r>
            <a:r>
              <a:rPr lang="cs-CZ" dirty="0" err="1"/>
              <a:t>than</a:t>
            </a:r>
            <a:r>
              <a:rPr lang="cs-CZ" dirty="0"/>
              <a:t> 12 </a:t>
            </a:r>
            <a:r>
              <a:rPr lang="cs-CZ" dirty="0" err="1"/>
              <a:t>months</a:t>
            </a:r>
            <a:r>
              <a:rPr lang="cs-CZ" dirty="0"/>
              <a:t> to </a:t>
            </a:r>
            <a:r>
              <a:rPr lang="cs-CZ" dirty="0" err="1"/>
              <a:t>reach</a:t>
            </a:r>
            <a:r>
              <a:rPr lang="cs-CZ" dirty="0"/>
              <a:t> a </a:t>
            </a:r>
            <a:r>
              <a:rPr lang="cs-CZ" dirty="0" err="1"/>
              <a:t>decision</a:t>
            </a:r>
            <a:r>
              <a:rPr lang="cs-CZ" dirty="0"/>
              <a:t>. </a:t>
            </a:r>
            <a:endParaRPr lang="cs-CZ" dirty="0" smtClean="0"/>
          </a:p>
          <a:p>
            <a:pPr fontAlgn="base"/>
            <a:r>
              <a:rPr lang="cs-CZ" dirty="0" err="1" smtClean="0"/>
              <a:t>If</a:t>
            </a:r>
            <a:r>
              <a:rPr lang="cs-CZ" dirty="0" smtClean="0"/>
              <a:t> </a:t>
            </a:r>
            <a:r>
              <a:rPr lang="cs-CZ" dirty="0" err="1"/>
              <a:t>the</a:t>
            </a:r>
            <a:r>
              <a:rPr lang="cs-CZ" dirty="0"/>
              <a:t> </a:t>
            </a:r>
            <a:r>
              <a:rPr lang="cs-CZ" dirty="0" err="1"/>
              <a:t>European</a:t>
            </a:r>
            <a:r>
              <a:rPr lang="cs-CZ" dirty="0"/>
              <a:t> </a:t>
            </a:r>
            <a:r>
              <a:rPr lang="cs-CZ" dirty="0" err="1"/>
              <a:t>Commission</a:t>
            </a:r>
            <a:r>
              <a:rPr lang="cs-CZ" dirty="0"/>
              <a:t> </a:t>
            </a:r>
            <a:r>
              <a:rPr lang="cs-CZ" dirty="0" err="1"/>
              <a:t>decides</a:t>
            </a:r>
            <a:r>
              <a:rPr lang="cs-CZ" dirty="0"/>
              <a:t> </a:t>
            </a:r>
            <a:r>
              <a:rPr lang="cs-CZ" dirty="0" err="1"/>
              <a:t>that</a:t>
            </a:r>
            <a:r>
              <a:rPr lang="cs-CZ" dirty="0"/>
              <a:t> </a:t>
            </a:r>
            <a:r>
              <a:rPr lang="cs-CZ" dirty="0" err="1"/>
              <a:t>your</a:t>
            </a:r>
            <a:r>
              <a:rPr lang="cs-CZ" dirty="0"/>
              <a:t> </a:t>
            </a:r>
            <a:r>
              <a:rPr lang="cs-CZ" dirty="0" err="1"/>
              <a:t>complaint</a:t>
            </a:r>
            <a:r>
              <a:rPr lang="cs-CZ" dirty="0"/>
              <a:t> </a:t>
            </a:r>
            <a:r>
              <a:rPr lang="cs-CZ" dirty="0" err="1"/>
              <a:t>is</a:t>
            </a:r>
            <a:r>
              <a:rPr lang="cs-CZ" dirty="0"/>
              <a:t> </a:t>
            </a:r>
            <a:r>
              <a:rPr lang="cs-CZ" dirty="0" err="1"/>
              <a:t>founded</a:t>
            </a:r>
            <a:r>
              <a:rPr lang="cs-CZ" dirty="0"/>
              <a:t> and </a:t>
            </a:r>
            <a:r>
              <a:rPr lang="cs-CZ" dirty="0" err="1"/>
              <a:t>initiates</a:t>
            </a:r>
            <a:r>
              <a:rPr lang="cs-CZ" dirty="0"/>
              <a:t> </a:t>
            </a:r>
            <a:r>
              <a:rPr lang="cs-CZ" dirty="0" err="1"/>
              <a:t>the</a:t>
            </a:r>
            <a:r>
              <a:rPr lang="cs-CZ" dirty="0"/>
              <a:t> </a:t>
            </a:r>
            <a:r>
              <a:rPr lang="cs-CZ" b="1" dirty="0" err="1"/>
              <a:t>formal</a:t>
            </a:r>
            <a:r>
              <a:rPr lang="cs-CZ" b="1" dirty="0"/>
              <a:t> </a:t>
            </a:r>
            <a:r>
              <a:rPr lang="cs-CZ" b="1" dirty="0" err="1"/>
              <a:t>infringement</a:t>
            </a:r>
            <a:r>
              <a:rPr lang="cs-CZ" b="1" dirty="0"/>
              <a:t> </a:t>
            </a:r>
            <a:r>
              <a:rPr lang="cs-CZ" b="1" dirty="0" err="1"/>
              <a:t>procedure</a:t>
            </a:r>
            <a:r>
              <a:rPr lang="cs-CZ" b="1" dirty="0"/>
              <a:t> </a:t>
            </a:r>
            <a:r>
              <a:rPr lang="cs-CZ" dirty="0" err="1"/>
              <a:t>against</a:t>
            </a:r>
            <a:r>
              <a:rPr lang="cs-CZ" dirty="0"/>
              <a:t> </a:t>
            </a:r>
            <a:r>
              <a:rPr lang="cs-CZ" dirty="0" err="1"/>
              <a:t>the</a:t>
            </a:r>
            <a:r>
              <a:rPr lang="cs-CZ" dirty="0"/>
              <a:t> </a:t>
            </a:r>
            <a:r>
              <a:rPr lang="cs-CZ" dirty="0" err="1"/>
              <a:t>Member</a:t>
            </a:r>
            <a:r>
              <a:rPr lang="cs-CZ" dirty="0"/>
              <a:t> </a:t>
            </a:r>
            <a:r>
              <a:rPr lang="cs-CZ" dirty="0" err="1"/>
              <a:t>State</a:t>
            </a:r>
            <a:r>
              <a:rPr lang="cs-CZ" dirty="0"/>
              <a:t> in </a:t>
            </a:r>
            <a:r>
              <a:rPr lang="cs-CZ" dirty="0" err="1"/>
              <a:t>question</a:t>
            </a:r>
            <a:r>
              <a:rPr lang="cs-CZ" dirty="0"/>
              <a:t>, </a:t>
            </a:r>
            <a:r>
              <a:rPr lang="cs-CZ" dirty="0" err="1"/>
              <a:t>it</a:t>
            </a:r>
            <a:r>
              <a:rPr lang="cs-CZ" dirty="0"/>
              <a:t> </a:t>
            </a:r>
            <a:r>
              <a:rPr lang="cs-CZ" dirty="0" err="1"/>
              <a:t>will</a:t>
            </a:r>
            <a:r>
              <a:rPr lang="cs-CZ" dirty="0"/>
              <a:t> </a:t>
            </a:r>
            <a:r>
              <a:rPr lang="cs-CZ" dirty="0" err="1"/>
              <a:t>inform</a:t>
            </a:r>
            <a:r>
              <a:rPr lang="cs-CZ" dirty="0"/>
              <a:t> </a:t>
            </a:r>
            <a:r>
              <a:rPr lang="cs-CZ" dirty="0" err="1"/>
              <a:t>you</a:t>
            </a:r>
            <a:r>
              <a:rPr lang="cs-CZ" dirty="0"/>
              <a:t> and let </a:t>
            </a:r>
            <a:r>
              <a:rPr lang="cs-CZ" dirty="0" err="1"/>
              <a:t>you</a:t>
            </a:r>
            <a:r>
              <a:rPr lang="cs-CZ" dirty="0"/>
              <a:t> </a:t>
            </a:r>
            <a:r>
              <a:rPr lang="cs-CZ" dirty="0" err="1"/>
              <a:t>know</a:t>
            </a:r>
            <a:r>
              <a:rPr lang="cs-CZ" dirty="0"/>
              <a:t> </a:t>
            </a:r>
            <a:r>
              <a:rPr lang="cs-CZ" dirty="0" err="1"/>
              <a:t>how</a:t>
            </a:r>
            <a:r>
              <a:rPr lang="cs-CZ" dirty="0"/>
              <a:t> </a:t>
            </a:r>
            <a:r>
              <a:rPr lang="cs-CZ" dirty="0" err="1"/>
              <a:t>the</a:t>
            </a:r>
            <a:r>
              <a:rPr lang="cs-CZ" dirty="0"/>
              <a:t> case </a:t>
            </a:r>
            <a:r>
              <a:rPr lang="cs-CZ" dirty="0" err="1"/>
              <a:t>progresses</a:t>
            </a:r>
            <a:r>
              <a:rPr lang="cs-CZ" dirty="0"/>
              <a:t>.</a:t>
            </a:r>
          </a:p>
          <a:p>
            <a:pPr fontAlgn="base"/>
            <a:r>
              <a:rPr lang="cs-CZ" dirty="0" err="1" smtClean="0"/>
              <a:t>If</a:t>
            </a:r>
            <a:r>
              <a:rPr lang="cs-CZ" dirty="0" smtClean="0"/>
              <a:t> </a:t>
            </a:r>
            <a:r>
              <a:rPr lang="cs-CZ" dirty="0" err="1"/>
              <a:t>the</a:t>
            </a:r>
            <a:r>
              <a:rPr lang="cs-CZ" dirty="0"/>
              <a:t> </a:t>
            </a:r>
            <a:r>
              <a:rPr lang="cs-CZ" dirty="0" err="1"/>
              <a:t>European</a:t>
            </a:r>
            <a:r>
              <a:rPr lang="cs-CZ" dirty="0"/>
              <a:t> </a:t>
            </a:r>
            <a:r>
              <a:rPr lang="cs-CZ" dirty="0" err="1"/>
              <a:t>Commission</a:t>
            </a:r>
            <a:r>
              <a:rPr lang="cs-CZ" dirty="0"/>
              <a:t> </a:t>
            </a:r>
            <a:r>
              <a:rPr lang="cs-CZ" dirty="0" err="1"/>
              <a:t>thinks</a:t>
            </a:r>
            <a:r>
              <a:rPr lang="cs-CZ" dirty="0"/>
              <a:t> </a:t>
            </a:r>
            <a:r>
              <a:rPr lang="cs-CZ" dirty="0" err="1"/>
              <a:t>that</a:t>
            </a:r>
            <a:r>
              <a:rPr lang="cs-CZ" dirty="0"/>
              <a:t> </a:t>
            </a:r>
            <a:r>
              <a:rPr lang="cs-CZ" dirty="0" err="1"/>
              <a:t>your</a:t>
            </a:r>
            <a:r>
              <a:rPr lang="cs-CZ" dirty="0"/>
              <a:t> </a:t>
            </a:r>
            <a:r>
              <a:rPr lang="cs-CZ" dirty="0" err="1"/>
              <a:t>problem</a:t>
            </a:r>
            <a:r>
              <a:rPr lang="cs-CZ" dirty="0"/>
              <a:t> </a:t>
            </a:r>
            <a:r>
              <a:rPr lang="cs-CZ" dirty="0" err="1"/>
              <a:t>could</a:t>
            </a:r>
            <a:r>
              <a:rPr lang="cs-CZ" dirty="0"/>
              <a:t> </a:t>
            </a:r>
            <a:r>
              <a:rPr lang="cs-CZ" dirty="0" err="1"/>
              <a:t>be</a:t>
            </a:r>
            <a:r>
              <a:rPr lang="cs-CZ" dirty="0"/>
              <a:t> </a:t>
            </a:r>
            <a:r>
              <a:rPr lang="cs-CZ" dirty="0" err="1"/>
              <a:t>solved</a:t>
            </a:r>
            <a:r>
              <a:rPr lang="cs-CZ" dirty="0"/>
              <a:t> more </a:t>
            </a:r>
            <a:r>
              <a:rPr lang="cs-CZ" dirty="0" err="1"/>
              <a:t>effectively</a:t>
            </a:r>
            <a:r>
              <a:rPr lang="cs-CZ" dirty="0"/>
              <a:t> by </a:t>
            </a:r>
            <a:r>
              <a:rPr lang="cs-CZ" dirty="0" err="1"/>
              <a:t>any</a:t>
            </a:r>
            <a:r>
              <a:rPr lang="cs-CZ" dirty="0"/>
              <a:t> </a:t>
            </a:r>
            <a:r>
              <a:rPr lang="cs-CZ" dirty="0" err="1"/>
              <a:t>of</a:t>
            </a:r>
            <a:r>
              <a:rPr lang="cs-CZ" dirty="0"/>
              <a:t> </a:t>
            </a:r>
            <a:r>
              <a:rPr lang="cs-CZ" dirty="0" err="1"/>
              <a:t>the</a:t>
            </a:r>
            <a:r>
              <a:rPr lang="cs-CZ" dirty="0"/>
              <a:t> </a:t>
            </a:r>
            <a:r>
              <a:rPr lang="cs-CZ" dirty="0" err="1"/>
              <a:t>available</a:t>
            </a:r>
            <a:r>
              <a:rPr lang="cs-CZ" dirty="0"/>
              <a:t> </a:t>
            </a:r>
            <a:r>
              <a:rPr lang="cs-CZ" b="1" dirty="0" err="1"/>
              <a:t>informal</a:t>
            </a:r>
            <a:r>
              <a:rPr lang="cs-CZ" b="1" dirty="0"/>
              <a:t> </a:t>
            </a:r>
            <a:r>
              <a:rPr lang="cs-CZ" b="1" dirty="0" err="1"/>
              <a:t>or</a:t>
            </a:r>
            <a:r>
              <a:rPr lang="cs-CZ" b="1" dirty="0"/>
              <a:t> </a:t>
            </a:r>
            <a:r>
              <a:rPr lang="cs-CZ" b="1" dirty="0" err="1"/>
              <a:t>out-of-court</a:t>
            </a:r>
            <a:r>
              <a:rPr lang="cs-CZ" b="1" dirty="0"/>
              <a:t> </a:t>
            </a:r>
            <a:r>
              <a:rPr lang="cs-CZ" b="1" dirty="0" err="1"/>
              <a:t>problem-solving</a:t>
            </a:r>
            <a:r>
              <a:rPr lang="cs-CZ" b="1" dirty="0"/>
              <a:t> </a:t>
            </a:r>
            <a:r>
              <a:rPr lang="cs-CZ" b="1" dirty="0" err="1"/>
              <a:t>services</a:t>
            </a:r>
            <a:r>
              <a:rPr lang="cs-CZ" dirty="0"/>
              <a:t>, </a:t>
            </a:r>
            <a:r>
              <a:rPr lang="cs-CZ" dirty="0" err="1"/>
              <a:t>it</a:t>
            </a:r>
            <a:r>
              <a:rPr lang="cs-CZ" dirty="0"/>
              <a:t> </a:t>
            </a:r>
            <a:r>
              <a:rPr lang="cs-CZ" dirty="0" err="1"/>
              <a:t>may</a:t>
            </a:r>
            <a:r>
              <a:rPr lang="cs-CZ" dirty="0"/>
              <a:t> </a:t>
            </a:r>
            <a:r>
              <a:rPr lang="cs-CZ" dirty="0" err="1"/>
              <a:t>propose</a:t>
            </a:r>
            <a:r>
              <a:rPr lang="cs-CZ" dirty="0"/>
              <a:t> to </a:t>
            </a:r>
            <a:r>
              <a:rPr lang="cs-CZ" dirty="0" err="1"/>
              <a:t>you</a:t>
            </a:r>
            <a:r>
              <a:rPr lang="cs-CZ" dirty="0"/>
              <a:t> </a:t>
            </a:r>
            <a:r>
              <a:rPr lang="cs-CZ" dirty="0" err="1"/>
              <a:t>that</a:t>
            </a:r>
            <a:r>
              <a:rPr lang="cs-CZ" dirty="0"/>
              <a:t> </a:t>
            </a:r>
            <a:r>
              <a:rPr lang="cs-CZ" dirty="0" err="1"/>
              <a:t>your</a:t>
            </a:r>
            <a:r>
              <a:rPr lang="cs-CZ" dirty="0"/>
              <a:t> </a:t>
            </a:r>
            <a:r>
              <a:rPr lang="cs-CZ" dirty="0" err="1"/>
              <a:t>file</a:t>
            </a:r>
            <a:r>
              <a:rPr lang="cs-CZ" dirty="0"/>
              <a:t> </a:t>
            </a:r>
            <a:r>
              <a:rPr lang="cs-CZ" dirty="0" err="1"/>
              <a:t>be</a:t>
            </a:r>
            <a:r>
              <a:rPr lang="cs-CZ" dirty="0"/>
              <a:t> </a:t>
            </a:r>
            <a:r>
              <a:rPr lang="cs-CZ" dirty="0" err="1"/>
              <a:t>transferred</a:t>
            </a:r>
            <a:r>
              <a:rPr lang="cs-CZ" dirty="0"/>
              <a:t> to </a:t>
            </a:r>
            <a:r>
              <a:rPr lang="cs-CZ" dirty="0" err="1"/>
              <a:t>those</a:t>
            </a:r>
            <a:r>
              <a:rPr lang="cs-CZ" dirty="0"/>
              <a:t> </a:t>
            </a:r>
            <a:r>
              <a:rPr lang="cs-CZ" dirty="0" err="1"/>
              <a:t>services</a:t>
            </a:r>
            <a:r>
              <a:rPr lang="cs-CZ" dirty="0"/>
              <a:t>.</a:t>
            </a:r>
          </a:p>
          <a:p>
            <a:pPr fontAlgn="base"/>
            <a:r>
              <a:rPr lang="cs-CZ" dirty="0" err="1" smtClean="0"/>
              <a:t>If</a:t>
            </a:r>
            <a:r>
              <a:rPr lang="cs-CZ" dirty="0" smtClean="0"/>
              <a:t> </a:t>
            </a:r>
            <a:r>
              <a:rPr lang="cs-CZ" dirty="0" err="1"/>
              <a:t>the</a:t>
            </a:r>
            <a:r>
              <a:rPr lang="cs-CZ" dirty="0"/>
              <a:t> </a:t>
            </a:r>
            <a:r>
              <a:rPr lang="cs-CZ" dirty="0" err="1"/>
              <a:t>Commission</a:t>
            </a:r>
            <a:r>
              <a:rPr lang="cs-CZ" dirty="0"/>
              <a:t> </a:t>
            </a:r>
            <a:r>
              <a:rPr lang="cs-CZ" dirty="0" err="1"/>
              <a:t>decides</a:t>
            </a:r>
            <a:r>
              <a:rPr lang="cs-CZ" dirty="0"/>
              <a:t> </a:t>
            </a:r>
            <a:r>
              <a:rPr lang="cs-CZ" dirty="0" err="1"/>
              <a:t>your</a:t>
            </a:r>
            <a:r>
              <a:rPr lang="cs-CZ" dirty="0"/>
              <a:t> </a:t>
            </a:r>
            <a:r>
              <a:rPr lang="cs-CZ" dirty="0" err="1"/>
              <a:t>problem</a:t>
            </a:r>
            <a:r>
              <a:rPr lang="cs-CZ" dirty="0"/>
              <a:t> </a:t>
            </a:r>
            <a:r>
              <a:rPr lang="cs-CZ" dirty="0" err="1"/>
              <a:t>does</a:t>
            </a:r>
            <a:r>
              <a:rPr lang="cs-CZ" dirty="0"/>
              <a:t> not </a:t>
            </a:r>
            <a:r>
              <a:rPr lang="cs-CZ" dirty="0" err="1"/>
              <a:t>involve</a:t>
            </a:r>
            <a:r>
              <a:rPr lang="cs-CZ" dirty="0"/>
              <a:t> a </a:t>
            </a:r>
            <a:r>
              <a:rPr lang="cs-CZ" dirty="0" err="1"/>
              <a:t>breach</a:t>
            </a:r>
            <a:r>
              <a:rPr lang="cs-CZ" dirty="0"/>
              <a:t> </a:t>
            </a:r>
            <a:r>
              <a:rPr lang="cs-CZ" dirty="0" err="1"/>
              <a:t>of</a:t>
            </a:r>
            <a:r>
              <a:rPr lang="cs-CZ" dirty="0"/>
              <a:t> Union </a:t>
            </a:r>
            <a:r>
              <a:rPr lang="cs-CZ" dirty="0" err="1"/>
              <a:t>law</a:t>
            </a:r>
            <a:r>
              <a:rPr lang="cs-CZ" dirty="0"/>
              <a:t>, </a:t>
            </a:r>
            <a:r>
              <a:rPr lang="cs-CZ" dirty="0" err="1"/>
              <a:t>it</a:t>
            </a:r>
            <a:r>
              <a:rPr lang="cs-CZ" dirty="0"/>
              <a:t> </a:t>
            </a:r>
            <a:r>
              <a:rPr lang="cs-CZ" dirty="0" err="1"/>
              <a:t>will</a:t>
            </a:r>
            <a:r>
              <a:rPr lang="cs-CZ" dirty="0"/>
              <a:t> </a:t>
            </a:r>
            <a:r>
              <a:rPr lang="cs-CZ" dirty="0" err="1"/>
              <a:t>inform</a:t>
            </a:r>
            <a:r>
              <a:rPr lang="cs-CZ" dirty="0"/>
              <a:t> </a:t>
            </a:r>
            <a:r>
              <a:rPr lang="cs-CZ" dirty="0" err="1"/>
              <a:t>you</a:t>
            </a:r>
            <a:r>
              <a:rPr lang="cs-CZ" dirty="0"/>
              <a:t> by </a:t>
            </a:r>
            <a:r>
              <a:rPr lang="cs-CZ" dirty="0" err="1"/>
              <a:t>letter</a:t>
            </a:r>
            <a:r>
              <a:rPr lang="cs-CZ" dirty="0"/>
              <a:t> </a:t>
            </a:r>
            <a:r>
              <a:rPr lang="cs-CZ" dirty="0" err="1"/>
              <a:t>before</a:t>
            </a:r>
            <a:r>
              <a:rPr lang="cs-CZ" dirty="0"/>
              <a:t> </a:t>
            </a:r>
            <a:r>
              <a:rPr lang="cs-CZ" b="1" dirty="0" err="1"/>
              <a:t>it</a:t>
            </a:r>
            <a:r>
              <a:rPr lang="cs-CZ" b="1" dirty="0"/>
              <a:t> </a:t>
            </a:r>
            <a:r>
              <a:rPr lang="cs-CZ" b="1" dirty="0" err="1"/>
              <a:t>closes</a:t>
            </a:r>
            <a:r>
              <a:rPr lang="cs-CZ" b="1" dirty="0"/>
              <a:t> </a:t>
            </a:r>
            <a:r>
              <a:rPr lang="cs-CZ" b="1" dirty="0" err="1"/>
              <a:t>your</a:t>
            </a:r>
            <a:r>
              <a:rPr lang="cs-CZ" b="1" dirty="0"/>
              <a:t> </a:t>
            </a:r>
            <a:r>
              <a:rPr lang="cs-CZ" b="1" dirty="0" err="1"/>
              <a:t>file</a:t>
            </a:r>
            <a:r>
              <a:rPr lang="cs-CZ" dirty="0"/>
              <a:t>.</a:t>
            </a:r>
          </a:p>
          <a:p>
            <a:pPr fontAlgn="base"/>
            <a:r>
              <a:rPr lang="cs-CZ" dirty="0" smtClean="0"/>
              <a:t>At </a:t>
            </a:r>
            <a:r>
              <a:rPr lang="cs-CZ" dirty="0" err="1"/>
              <a:t>any</a:t>
            </a:r>
            <a:r>
              <a:rPr lang="cs-CZ" dirty="0"/>
              <a:t> </a:t>
            </a:r>
            <a:r>
              <a:rPr lang="cs-CZ" dirty="0" err="1"/>
              <a:t>time</a:t>
            </a:r>
            <a:r>
              <a:rPr lang="cs-CZ" dirty="0"/>
              <a:t>, </a:t>
            </a:r>
            <a:r>
              <a:rPr lang="cs-CZ" dirty="0" err="1"/>
              <a:t>you</a:t>
            </a:r>
            <a:r>
              <a:rPr lang="cs-CZ" dirty="0"/>
              <a:t> </a:t>
            </a:r>
            <a:r>
              <a:rPr lang="cs-CZ" dirty="0" err="1"/>
              <a:t>may</a:t>
            </a:r>
            <a:r>
              <a:rPr lang="cs-CZ" dirty="0"/>
              <a:t> </a:t>
            </a:r>
            <a:r>
              <a:rPr lang="cs-CZ" dirty="0" err="1"/>
              <a:t>give</a:t>
            </a:r>
            <a:r>
              <a:rPr lang="cs-CZ" dirty="0"/>
              <a:t> </a:t>
            </a:r>
            <a:r>
              <a:rPr lang="cs-CZ" dirty="0" err="1"/>
              <a:t>the</a:t>
            </a:r>
            <a:r>
              <a:rPr lang="cs-CZ" dirty="0"/>
              <a:t> </a:t>
            </a:r>
            <a:r>
              <a:rPr lang="cs-CZ" dirty="0" err="1"/>
              <a:t>European</a:t>
            </a:r>
            <a:r>
              <a:rPr lang="cs-CZ" dirty="0"/>
              <a:t> </a:t>
            </a:r>
            <a:r>
              <a:rPr lang="cs-CZ" dirty="0" err="1"/>
              <a:t>Commission</a:t>
            </a:r>
            <a:r>
              <a:rPr lang="cs-CZ" dirty="0"/>
              <a:t> </a:t>
            </a:r>
            <a:r>
              <a:rPr lang="cs-CZ" b="1" dirty="0" err="1"/>
              <a:t>additional</a:t>
            </a:r>
            <a:r>
              <a:rPr lang="cs-CZ" b="1" dirty="0"/>
              <a:t> </a:t>
            </a:r>
            <a:r>
              <a:rPr lang="cs-CZ" b="1" dirty="0" err="1"/>
              <a:t>material</a:t>
            </a:r>
            <a:r>
              <a:rPr lang="cs-CZ" b="1" dirty="0"/>
              <a:t> </a:t>
            </a:r>
            <a:r>
              <a:rPr lang="cs-CZ" dirty="0" err="1"/>
              <a:t>about</a:t>
            </a:r>
            <a:r>
              <a:rPr lang="cs-CZ" dirty="0"/>
              <a:t> </a:t>
            </a:r>
            <a:r>
              <a:rPr lang="cs-CZ" dirty="0" err="1"/>
              <a:t>your</a:t>
            </a:r>
            <a:r>
              <a:rPr lang="cs-CZ" dirty="0"/>
              <a:t> </a:t>
            </a:r>
            <a:r>
              <a:rPr lang="cs-CZ" dirty="0" err="1"/>
              <a:t>complaint</a:t>
            </a:r>
            <a:r>
              <a:rPr lang="cs-CZ" dirty="0"/>
              <a:t> </a:t>
            </a:r>
            <a:r>
              <a:rPr lang="cs-CZ" dirty="0" err="1"/>
              <a:t>or</a:t>
            </a:r>
            <a:r>
              <a:rPr lang="cs-CZ" dirty="0"/>
              <a:t> </a:t>
            </a:r>
            <a:r>
              <a:rPr lang="cs-CZ" dirty="0" err="1"/>
              <a:t>ask</a:t>
            </a:r>
            <a:r>
              <a:rPr lang="cs-CZ" dirty="0"/>
              <a:t> to </a:t>
            </a:r>
            <a:r>
              <a:rPr lang="cs-CZ" dirty="0" err="1"/>
              <a:t>meet</a:t>
            </a:r>
            <a:r>
              <a:rPr lang="cs-CZ" dirty="0"/>
              <a:t> </a:t>
            </a:r>
            <a:r>
              <a:rPr lang="cs-CZ" dirty="0" err="1"/>
              <a:t>representatives</a:t>
            </a:r>
            <a:r>
              <a:rPr lang="cs-CZ" dirty="0"/>
              <a:t> </a:t>
            </a:r>
            <a:r>
              <a:rPr lang="cs-CZ" dirty="0" err="1"/>
              <a:t>of</a:t>
            </a:r>
            <a:r>
              <a:rPr lang="cs-CZ" dirty="0"/>
              <a:t> </a:t>
            </a:r>
            <a:r>
              <a:rPr lang="cs-CZ" dirty="0" err="1"/>
              <a:t>the</a:t>
            </a:r>
            <a:r>
              <a:rPr lang="cs-CZ" dirty="0"/>
              <a:t> </a:t>
            </a:r>
            <a:r>
              <a:rPr lang="cs-CZ" dirty="0" err="1"/>
              <a:t>European</a:t>
            </a:r>
            <a:r>
              <a:rPr lang="cs-CZ" dirty="0"/>
              <a:t> </a:t>
            </a:r>
            <a:r>
              <a:rPr lang="cs-CZ" dirty="0" err="1"/>
              <a:t>Commission</a:t>
            </a:r>
            <a:r>
              <a:rPr lang="cs-CZ" dirty="0"/>
              <a:t>.</a:t>
            </a:r>
          </a:p>
          <a:p>
            <a:pPr fontAlgn="base"/>
            <a:r>
              <a:rPr lang="cs-CZ" dirty="0" smtClean="0"/>
              <a:t>EC </a:t>
            </a:r>
            <a:r>
              <a:rPr lang="cs-CZ" dirty="0" err="1" smtClean="0"/>
              <a:t>disreation</a:t>
            </a:r>
            <a:endParaRPr lang="cs-CZ" dirty="0" smtClean="0"/>
          </a:p>
          <a:p>
            <a:pPr fontAlgn="base"/>
            <a:r>
              <a:rPr lang="cs-CZ" dirty="0" err="1" smtClean="0"/>
              <a:t>Compensation</a:t>
            </a:r>
            <a:r>
              <a:rPr lang="cs-CZ" dirty="0" smtClean="0"/>
              <a:t> </a:t>
            </a:r>
            <a:r>
              <a:rPr lang="cs-CZ" dirty="0" err="1" smtClean="0"/>
              <a:t>national</a:t>
            </a:r>
            <a:r>
              <a:rPr lang="cs-CZ" dirty="0" smtClean="0"/>
              <a:t> </a:t>
            </a:r>
            <a:r>
              <a:rPr lang="cs-CZ" dirty="0" err="1" smtClean="0"/>
              <a:t>courts</a:t>
            </a:r>
            <a:endParaRPr lang="cs-CZ" dirty="0"/>
          </a:p>
          <a:p>
            <a:endParaRPr lang="cs-CZ" dirty="0"/>
          </a:p>
        </p:txBody>
      </p:sp>
    </p:spTree>
    <p:extLst>
      <p:ext uri="{BB962C8B-B14F-4D97-AF65-F5344CB8AC3E}">
        <p14:creationId xmlns:p14="http://schemas.microsoft.com/office/powerpoint/2010/main" val="3102859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Making</a:t>
            </a:r>
            <a:r>
              <a:rPr lang="cs-CZ" b="1" dirty="0"/>
              <a:t> a </a:t>
            </a:r>
            <a:r>
              <a:rPr lang="cs-CZ" b="1" dirty="0" err="1" smtClean="0"/>
              <a:t>complaint</a:t>
            </a:r>
            <a:endParaRPr lang="cs-CZ" dirty="0"/>
          </a:p>
        </p:txBody>
      </p:sp>
      <p:sp>
        <p:nvSpPr>
          <p:cNvPr id="3" name="Zástupný symbol pro obsah 2"/>
          <p:cNvSpPr>
            <a:spLocks noGrp="1"/>
          </p:cNvSpPr>
          <p:nvPr>
            <p:ph sz="quarter" idx="1"/>
          </p:nvPr>
        </p:nvSpPr>
        <p:spPr/>
        <p:txBody>
          <a:bodyPr>
            <a:normAutofit lnSpcReduction="10000"/>
          </a:bodyPr>
          <a:lstStyle/>
          <a:p>
            <a:pPr fontAlgn="base"/>
            <a:r>
              <a:rPr lang="cs-CZ" dirty="0" smtClean="0"/>
              <a:t>use </a:t>
            </a:r>
            <a:r>
              <a:rPr lang="cs-CZ" dirty="0" err="1"/>
              <a:t>the</a:t>
            </a:r>
            <a:r>
              <a:rPr lang="cs-CZ" dirty="0"/>
              <a:t> standard </a:t>
            </a:r>
            <a:r>
              <a:rPr lang="cs-CZ" dirty="0" err="1"/>
              <a:t>complaint</a:t>
            </a:r>
            <a:r>
              <a:rPr lang="cs-CZ" dirty="0"/>
              <a:t> </a:t>
            </a:r>
            <a:r>
              <a:rPr lang="cs-CZ" dirty="0" err="1" smtClean="0"/>
              <a:t>form</a:t>
            </a:r>
            <a:endParaRPr lang="cs-CZ" dirty="0" smtClean="0"/>
          </a:p>
          <a:p>
            <a:pPr fontAlgn="base"/>
            <a:r>
              <a:rPr lang="cs-CZ" dirty="0" err="1" smtClean="0"/>
              <a:t>Any</a:t>
            </a:r>
            <a:r>
              <a:rPr lang="cs-CZ" dirty="0" smtClean="0"/>
              <a:t> </a:t>
            </a:r>
            <a:r>
              <a:rPr lang="cs-CZ" dirty="0" err="1" smtClean="0"/>
              <a:t>official</a:t>
            </a:r>
            <a:r>
              <a:rPr lang="cs-CZ" dirty="0" smtClean="0"/>
              <a:t> EU </a:t>
            </a:r>
            <a:r>
              <a:rPr lang="cs-CZ" dirty="0" err="1" smtClean="0"/>
              <a:t>language</a:t>
            </a:r>
            <a:endParaRPr lang="cs-CZ" dirty="0" smtClean="0"/>
          </a:p>
          <a:p>
            <a:pPr fontAlgn="base"/>
            <a:r>
              <a:rPr lang="cs-CZ" dirty="0" err="1" smtClean="0"/>
              <a:t>how</a:t>
            </a:r>
            <a:r>
              <a:rPr lang="cs-CZ" dirty="0" smtClean="0"/>
              <a:t>  </a:t>
            </a:r>
            <a:r>
              <a:rPr lang="cs-CZ" dirty="0" err="1"/>
              <a:t>national</a:t>
            </a:r>
            <a:r>
              <a:rPr lang="cs-CZ" dirty="0"/>
              <a:t> </a:t>
            </a:r>
            <a:r>
              <a:rPr lang="cs-CZ" dirty="0" err="1"/>
              <a:t>authorities</a:t>
            </a:r>
            <a:r>
              <a:rPr lang="cs-CZ" dirty="0"/>
              <a:t> </a:t>
            </a:r>
            <a:r>
              <a:rPr lang="cs-CZ" dirty="0" err="1"/>
              <a:t>have</a:t>
            </a:r>
            <a:r>
              <a:rPr lang="cs-CZ" dirty="0"/>
              <a:t> </a:t>
            </a:r>
            <a:r>
              <a:rPr lang="cs-CZ" dirty="0" err="1"/>
              <a:t>infringed</a:t>
            </a:r>
            <a:r>
              <a:rPr lang="cs-CZ" dirty="0"/>
              <a:t> Union </a:t>
            </a:r>
            <a:r>
              <a:rPr lang="cs-CZ" dirty="0" err="1" smtClean="0"/>
              <a:t>law</a:t>
            </a:r>
            <a:endParaRPr lang="cs-CZ" dirty="0" smtClean="0"/>
          </a:p>
          <a:p>
            <a:pPr fontAlgn="base"/>
            <a:r>
              <a:rPr lang="cs-CZ" dirty="0" err="1" smtClean="0"/>
              <a:t>which</a:t>
            </a:r>
            <a:r>
              <a:rPr lang="cs-CZ" dirty="0" smtClean="0"/>
              <a:t> </a:t>
            </a:r>
            <a:r>
              <a:rPr lang="cs-CZ" dirty="0" err="1"/>
              <a:t>is</a:t>
            </a:r>
            <a:r>
              <a:rPr lang="cs-CZ" dirty="0"/>
              <a:t> </a:t>
            </a:r>
            <a:r>
              <a:rPr lang="cs-CZ" dirty="0" err="1"/>
              <a:t>the</a:t>
            </a:r>
            <a:r>
              <a:rPr lang="cs-CZ" dirty="0"/>
              <a:t> Union </a:t>
            </a:r>
            <a:r>
              <a:rPr lang="cs-CZ" dirty="0" err="1"/>
              <a:t>law</a:t>
            </a:r>
            <a:r>
              <a:rPr lang="cs-CZ" dirty="0"/>
              <a:t> </a:t>
            </a:r>
            <a:r>
              <a:rPr lang="cs-CZ" dirty="0" err="1"/>
              <a:t>that</a:t>
            </a:r>
            <a:r>
              <a:rPr lang="cs-CZ" dirty="0"/>
              <a:t> </a:t>
            </a:r>
            <a:r>
              <a:rPr lang="cs-CZ" dirty="0" err="1" smtClean="0"/>
              <a:t>have</a:t>
            </a:r>
            <a:r>
              <a:rPr lang="cs-CZ" dirty="0" smtClean="0"/>
              <a:t> </a:t>
            </a:r>
            <a:r>
              <a:rPr lang="cs-CZ" dirty="0" err="1" smtClean="0"/>
              <a:t>been</a:t>
            </a:r>
            <a:r>
              <a:rPr lang="cs-CZ" dirty="0" smtClean="0"/>
              <a:t> </a:t>
            </a:r>
            <a:r>
              <a:rPr lang="cs-CZ" dirty="0" err="1" smtClean="0"/>
              <a:t>infringed</a:t>
            </a:r>
            <a:endParaRPr lang="cs-CZ" dirty="0"/>
          </a:p>
          <a:p>
            <a:pPr lvl="0" fontAlgn="base"/>
            <a:r>
              <a:rPr lang="cs-CZ" dirty="0" err="1"/>
              <a:t>Give</a:t>
            </a:r>
            <a:r>
              <a:rPr lang="cs-CZ" dirty="0"/>
              <a:t> </a:t>
            </a:r>
            <a:r>
              <a:rPr lang="cs-CZ" dirty="0" err="1"/>
              <a:t>details</a:t>
            </a:r>
            <a:r>
              <a:rPr lang="cs-CZ" dirty="0"/>
              <a:t> </a:t>
            </a:r>
            <a:r>
              <a:rPr lang="cs-CZ" dirty="0" err="1"/>
              <a:t>of</a:t>
            </a:r>
            <a:r>
              <a:rPr lang="cs-CZ" dirty="0"/>
              <a:t> </a:t>
            </a:r>
            <a:r>
              <a:rPr lang="cs-CZ" dirty="0" err="1"/>
              <a:t>any</a:t>
            </a:r>
            <a:r>
              <a:rPr lang="cs-CZ" dirty="0"/>
              <a:t> </a:t>
            </a:r>
            <a:r>
              <a:rPr lang="cs-CZ" dirty="0" err="1"/>
              <a:t>steps</a:t>
            </a:r>
            <a:r>
              <a:rPr lang="cs-CZ" dirty="0"/>
              <a:t> </a:t>
            </a:r>
            <a:r>
              <a:rPr lang="cs-CZ" dirty="0" err="1"/>
              <a:t>you</a:t>
            </a:r>
            <a:r>
              <a:rPr lang="cs-CZ" dirty="0"/>
              <a:t> </a:t>
            </a:r>
            <a:r>
              <a:rPr lang="cs-CZ" dirty="0" err="1"/>
              <a:t>have</a:t>
            </a:r>
            <a:r>
              <a:rPr lang="cs-CZ" dirty="0"/>
              <a:t> </a:t>
            </a:r>
            <a:r>
              <a:rPr lang="cs-CZ" dirty="0" err="1"/>
              <a:t>already</a:t>
            </a:r>
            <a:r>
              <a:rPr lang="cs-CZ" dirty="0"/>
              <a:t> </a:t>
            </a:r>
            <a:r>
              <a:rPr lang="cs-CZ" dirty="0" err="1"/>
              <a:t>taken</a:t>
            </a:r>
            <a:r>
              <a:rPr lang="cs-CZ" dirty="0"/>
              <a:t> to </a:t>
            </a:r>
            <a:r>
              <a:rPr lang="cs-CZ" dirty="0" err="1"/>
              <a:t>obtain</a:t>
            </a:r>
            <a:r>
              <a:rPr lang="cs-CZ" dirty="0"/>
              <a:t> </a:t>
            </a:r>
            <a:r>
              <a:rPr lang="cs-CZ" dirty="0" err="1"/>
              <a:t>redress</a:t>
            </a:r>
            <a:r>
              <a:rPr lang="cs-CZ" dirty="0" smtClean="0"/>
              <a:t>.</a:t>
            </a:r>
          </a:p>
          <a:p>
            <a:pPr fontAlgn="base"/>
            <a:r>
              <a:rPr lang="cs-CZ" b="1" dirty="0" smtClean="0"/>
              <a:t>via </a:t>
            </a:r>
            <a:r>
              <a:rPr lang="cs-CZ" b="1" dirty="0"/>
              <a:t>internet</a:t>
            </a:r>
            <a:r>
              <a:rPr lang="cs-CZ" dirty="0"/>
              <a:t>: </a:t>
            </a:r>
            <a:r>
              <a:rPr lang="cs-CZ" dirty="0">
                <a:hlinkClick r:id="rId2" tooltip="online complaint form"/>
              </a:rPr>
              <a:t>online </a:t>
            </a:r>
            <a:r>
              <a:rPr lang="cs-CZ" dirty="0" err="1">
                <a:hlinkClick r:id="rId2" tooltip="online complaint form"/>
              </a:rPr>
              <a:t>complaint</a:t>
            </a:r>
            <a:r>
              <a:rPr lang="cs-CZ" dirty="0">
                <a:hlinkClick r:id="rId2" tooltip="online complaint form"/>
              </a:rPr>
              <a:t> </a:t>
            </a:r>
            <a:r>
              <a:rPr lang="cs-CZ" dirty="0" err="1">
                <a:hlinkClick r:id="rId2" tooltip="online complaint form"/>
              </a:rPr>
              <a:t>form</a:t>
            </a:r>
            <a:endParaRPr lang="cs-CZ" dirty="0"/>
          </a:p>
          <a:p>
            <a:pPr fontAlgn="base"/>
            <a:r>
              <a:rPr lang="cs-CZ" b="1" dirty="0"/>
              <a:t>by </a:t>
            </a:r>
            <a:r>
              <a:rPr lang="cs-CZ" b="1" dirty="0" smtClean="0"/>
              <a:t>post</a:t>
            </a:r>
            <a:r>
              <a:rPr lang="cs-CZ" dirty="0" smtClean="0"/>
              <a:t>: </a:t>
            </a:r>
            <a:r>
              <a:rPr lang="cs-CZ" dirty="0" err="1" smtClean="0"/>
              <a:t>European</a:t>
            </a:r>
            <a:r>
              <a:rPr lang="cs-CZ" dirty="0" smtClean="0"/>
              <a:t> </a:t>
            </a:r>
            <a:r>
              <a:rPr lang="cs-CZ" dirty="0" err="1"/>
              <a:t>Commission</a:t>
            </a:r>
            <a:r>
              <a:rPr lang="cs-CZ" dirty="0"/>
              <a:t/>
            </a:r>
            <a:br>
              <a:rPr lang="cs-CZ" dirty="0"/>
            </a:br>
            <a:r>
              <a:rPr lang="cs-CZ" dirty="0" err="1"/>
              <a:t>Secretary</a:t>
            </a:r>
            <a:r>
              <a:rPr lang="cs-CZ" dirty="0"/>
              <a:t>-General</a:t>
            </a:r>
            <a:br>
              <a:rPr lang="cs-CZ" dirty="0"/>
            </a:br>
            <a:r>
              <a:rPr lang="cs-CZ" dirty="0"/>
              <a:t>B-1049 </a:t>
            </a:r>
            <a:r>
              <a:rPr lang="cs-CZ" dirty="0" err="1"/>
              <a:t>Brussels</a:t>
            </a:r>
            <a:r>
              <a:rPr lang="cs-CZ" dirty="0"/>
              <a:t/>
            </a:r>
            <a:br>
              <a:rPr lang="cs-CZ" dirty="0"/>
            </a:br>
            <a:r>
              <a:rPr lang="cs-CZ" dirty="0"/>
              <a:t>BELGIUM</a:t>
            </a:r>
            <a:br>
              <a:rPr lang="cs-CZ" dirty="0"/>
            </a:br>
            <a:r>
              <a:rPr lang="cs-CZ" dirty="0"/>
              <a:t> </a:t>
            </a:r>
          </a:p>
          <a:p>
            <a:pPr lvl="0" fontAlgn="base"/>
            <a:endParaRPr lang="cs-CZ" dirty="0"/>
          </a:p>
        </p:txBody>
      </p:sp>
    </p:spTree>
    <p:extLst>
      <p:ext uri="{BB962C8B-B14F-4D97-AF65-F5344CB8AC3E}">
        <p14:creationId xmlns:p14="http://schemas.microsoft.com/office/powerpoint/2010/main" val="2344135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Making</a:t>
            </a:r>
            <a:r>
              <a:rPr lang="cs-CZ" b="1" dirty="0"/>
              <a:t> a </a:t>
            </a:r>
            <a:r>
              <a:rPr lang="cs-CZ" b="1" dirty="0" err="1"/>
              <a:t>complaint</a:t>
            </a:r>
            <a:endParaRPr lang="cs-CZ" dirty="0"/>
          </a:p>
        </p:txBody>
      </p:sp>
      <p:pic>
        <p:nvPicPr>
          <p:cNvPr id="4" name="Zástupný symbol pro obsah 3"/>
          <p:cNvPicPr>
            <a:picLocks noGrp="1"/>
          </p:cNvPicPr>
          <p:nvPr>
            <p:ph sz="quarter" idx="1"/>
          </p:nvPr>
        </p:nvPicPr>
        <p:blipFill rotWithShape="1">
          <a:blip r:embed="rId2"/>
          <a:srcRect l="13768" t="11158" r="14681" b="11552"/>
          <a:stretch/>
        </p:blipFill>
        <p:spPr>
          <a:xfrm>
            <a:off x="622300" y="1800225"/>
            <a:ext cx="8735061" cy="4996816"/>
          </a:xfrm>
          <a:prstGeom prst="rect">
            <a:avLst/>
          </a:prstGeom>
        </p:spPr>
      </p:pic>
    </p:spTree>
    <p:extLst>
      <p:ext uri="{BB962C8B-B14F-4D97-AF65-F5344CB8AC3E}">
        <p14:creationId xmlns:p14="http://schemas.microsoft.com/office/powerpoint/2010/main" val="2128799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8982" t="20411" r="29750" b="28398"/>
          <a:stretch/>
        </p:blipFill>
        <p:spPr bwMode="auto">
          <a:xfrm>
            <a:off x="546100" y="276225"/>
            <a:ext cx="9453690" cy="6596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561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Infringement</a:t>
            </a:r>
            <a:r>
              <a:rPr lang="cs-CZ" b="1" dirty="0"/>
              <a:t> </a:t>
            </a:r>
            <a:r>
              <a:rPr lang="cs-CZ" b="1" dirty="0" err="1" smtClean="0"/>
              <a:t>procedure</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smtClean="0"/>
              <a:t>EC </a:t>
            </a:r>
            <a:r>
              <a:rPr lang="cs-CZ" dirty="0" err="1" smtClean="0"/>
              <a:t>against</a:t>
            </a:r>
            <a:r>
              <a:rPr lang="cs-CZ" dirty="0" smtClean="0"/>
              <a:t> </a:t>
            </a:r>
            <a:r>
              <a:rPr lang="cs-CZ" dirty="0" err="1"/>
              <a:t>an</a:t>
            </a:r>
            <a:r>
              <a:rPr lang="cs-CZ" dirty="0"/>
              <a:t> EU country </a:t>
            </a:r>
            <a:r>
              <a:rPr lang="cs-CZ" dirty="0" err="1"/>
              <a:t>that</a:t>
            </a:r>
            <a:r>
              <a:rPr lang="cs-CZ" dirty="0"/>
              <a:t> </a:t>
            </a:r>
            <a:r>
              <a:rPr lang="cs-CZ" dirty="0" err="1"/>
              <a:t>fails</a:t>
            </a:r>
            <a:r>
              <a:rPr lang="cs-CZ" dirty="0"/>
              <a:t> to </a:t>
            </a:r>
            <a:r>
              <a:rPr lang="cs-CZ" dirty="0" err="1"/>
              <a:t>implement</a:t>
            </a:r>
            <a:r>
              <a:rPr lang="cs-CZ" dirty="0"/>
              <a:t> EU </a:t>
            </a:r>
            <a:r>
              <a:rPr lang="cs-CZ" dirty="0" err="1"/>
              <a:t>law</a:t>
            </a:r>
            <a:r>
              <a:rPr lang="cs-CZ" dirty="0"/>
              <a:t>. </a:t>
            </a:r>
            <a:endParaRPr lang="cs-CZ" dirty="0" smtClean="0"/>
          </a:p>
          <a:p>
            <a:r>
              <a:rPr lang="cs-CZ" dirty="0" smtClean="0"/>
              <a:t>EC </a:t>
            </a:r>
            <a:r>
              <a:rPr lang="cs-CZ" dirty="0" err="1" smtClean="0"/>
              <a:t>may</a:t>
            </a:r>
            <a:r>
              <a:rPr lang="cs-CZ" dirty="0" smtClean="0"/>
              <a:t> </a:t>
            </a:r>
            <a:r>
              <a:rPr lang="cs-CZ" dirty="0" err="1"/>
              <a:t>refer</a:t>
            </a:r>
            <a:r>
              <a:rPr lang="cs-CZ" dirty="0"/>
              <a:t> </a:t>
            </a:r>
            <a:r>
              <a:rPr lang="cs-CZ" dirty="0" err="1"/>
              <a:t>the</a:t>
            </a:r>
            <a:r>
              <a:rPr lang="cs-CZ" dirty="0"/>
              <a:t> </a:t>
            </a:r>
            <a:r>
              <a:rPr lang="cs-CZ" dirty="0" err="1"/>
              <a:t>issue</a:t>
            </a:r>
            <a:r>
              <a:rPr lang="cs-CZ" dirty="0"/>
              <a:t> to </a:t>
            </a:r>
            <a:r>
              <a:rPr lang="cs-CZ" dirty="0" err="1"/>
              <a:t>the</a:t>
            </a:r>
            <a:r>
              <a:rPr lang="cs-CZ" dirty="0"/>
              <a:t> </a:t>
            </a:r>
            <a:r>
              <a:rPr lang="cs-CZ" dirty="0" err="1"/>
              <a:t>Court</a:t>
            </a:r>
            <a:r>
              <a:rPr lang="cs-CZ" dirty="0"/>
              <a:t> </a:t>
            </a:r>
            <a:r>
              <a:rPr lang="cs-CZ" dirty="0" err="1"/>
              <a:t>of</a:t>
            </a:r>
            <a:r>
              <a:rPr lang="cs-CZ" dirty="0"/>
              <a:t> Justice, </a:t>
            </a:r>
            <a:r>
              <a:rPr lang="cs-CZ" dirty="0" err="1"/>
              <a:t>which</a:t>
            </a:r>
            <a:r>
              <a:rPr lang="cs-CZ" dirty="0"/>
              <a:t> in </a:t>
            </a:r>
            <a:r>
              <a:rPr lang="cs-CZ" dirty="0" err="1"/>
              <a:t>certain</a:t>
            </a:r>
            <a:r>
              <a:rPr lang="cs-CZ" dirty="0"/>
              <a:t> </a:t>
            </a:r>
            <a:r>
              <a:rPr lang="cs-CZ" dirty="0" err="1"/>
              <a:t>cases</a:t>
            </a:r>
            <a:r>
              <a:rPr lang="cs-CZ" dirty="0"/>
              <a:t>, </a:t>
            </a:r>
            <a:r>
              <a:rPr lang="cs-CZ" dirty="0" err="1"/>
              <a:t>can</a:t>
            </a:r>
            <a:r>
              <a:rPr lang="cs-CZ" dirty="0"/>
              <a:t> </a:t>
            </a:r>
            <a:r>
              <a:rPr lang="cs-CZ" dirty="0" err="1"/>
              <a:t>impose</a:t>
            </a:r>
            <a:r>
              <a:rPr lang="cs-CZ" dirty="0"/>
              <a:t> </a:t>
            </a:r>
            <a:r>
              <a:rPr lang="cs-CZ" dirty="0" err="1"/>
              <a:t>financial</a:t>
            </a:r>
            <a:r>
              <a:rPr lang="cs-CZ" dirty="0"/>
              <a:t> </a:t>
            </a:r>
            <a:r>
              <a:rPr lang="cs-CZ" dirty="0" err="1"/>
              <a:t>penalties</a:t>
            </a:r>
            <a:r>
              <a:rPr lang="cs-CZ" dirty="0"/>
              <a:t>.</a:t>
            </a:r>
          </a:p>
          <a:p>
            <a:r>
              <a:rPr lang="cs-CZ" dirty="0" smtClean="0"/>
              <a:t>EC </a:t>
            </a:r>
            <a:r>
              <a:rPr lang="cs-CZ" dirty="0" err="1"/>
              <a:t>identifies</a:t>
            </a:r>
            <a:r>
              <a:rPr lang="cs-CZ" dirty="0"/>
              <a:t> </a:t>
            </a:r>
            <a:r>
              <a:rPr lang="cs-CZ" dirty="0" err="1"/>
              <a:t>possible</a:t>
            </a:r>
            <a:r>
              <a:rPr lang="cs-CZ" dirty="0"/>
              <a:t> </a:t>
            </a:r>
            <a:r>
              <a:rPr lang="cs-CZ" dirty="0" err="1"/>
              <a:t>infringements</a:t>
            </a:r>
            <a:r>
              <a:rPr lang="cs-CZ" dirty="0"/>
              <a:t> </a:t>
            </a:r>
            <a:r>
              <a:rPr lang="cs-CZ" dirty="0" err="1"/>
              <a:t>of</a:t>
            </a:r>
            <a:r>
              <a:rPr lang="cs-CZ" dirty="0"/>
              <a:t> EU </a:t>
            </a:r>
            <a:r>
              <a:rPr lang="cs-CZ" dirty="0" err="1"/>
              <a:t>law</a:t>
            </a:r>
            <a:r>
              <a:rPr lang="cs-CZ" dirty="0"/>
              <a:t> </a:t>
            </a:r>
            <a:r>
              <a:rPr lang="cs-CZ" dirty="0" smtClean="0"/>
              <a:t>on: </a:t>
            </a:r>
          </a:p>
          <a:p>
            <a:pPr lvl="1"/>
            <a:r>
              <a:rPr lang="cs-CZ" dirty="0" err="1" smtClean="0"/>
              <a:t>the</a:t>
            </a:r>
            <a:r>
              <a:rPr lang="cs-CZ" dirty="0" smtClean="0"/>
              <a:t> </a:t>
            </a:r>
            <a:r>
              <a:rPr lang="cs-CZ" dirty="0" err="1"/>
              <a:t>basis</a:t>
            </a:r>
            <a:r>
              <a:rPr lang="cs-CZ" dirty="0"/>
              <a:t> </a:t>
            </a:r>
            <a:r>
              <a:rPr lang="cs-CZ" dirty="0" err="1"/>
              <a:t>of</a:t>
            </a:r>
            <a:r>
              <a:rPr lang="cs-CZ" dirty="0"/>
              <a:t> </a:t>
            </a:r>
            <a:r>
              <a:rPr lang="cs-CZ" dirty="0" err="1"/>
              <a:t>its</a:t>
            </a:r>
            <a:r>
              <a:rPr lang="cs-CZ" dirty="0"/>
              <a:t> </a:t>
            </a:r>
            <a:r>
              <a:rPr lang="cs-CZ" dirty="0" err="1"/>
              <a:t>own</a:t>
            </a:r>
            <a:r>
              <a:rPr lang="cs-CZ" dirty="0"/>
              <a:t> </a:t>
            </a:r>
            <a:r>
              <a:rPr lang="cs-CZ" dirty="0" err="1"/>
              <a:t>investigations</a:t>
            </a:r>
            <a:r>
              <a:rPr lang="cs-CZ" dirty="0"/>
              <a:t> </a:t>
            </a:r>
            <a:endParaRPr lang="cs-CZ" dirty="0" smtClean="0"/>
          </a:p>
          <a:p>
            <a:pPr lvl="1"/>
            <a:r>
              <a:rPr lang="cs-CZ" dirty="0" err="1" smtClean="0"/>
              <a:t>following</a:t>
            </a:r>
            <a:r>
              <a:rPr lang="cs-CZ" dirty="0" smtClean="0"/>
              <a:t> </a:t>
            </a:r>
            <a:r>
              <a:rPr lang="cs-CZ" dirty="0" err="1"/>
              <a:t>complaints</a:t>
            </a:r>
            <a:r>
              <a:rPr lang="cs-CZ" dirty="0"/>
              <a:t> </a:t>
            </a:r>
            <a:r>
              <a:rPr lang="cs-CZ" dirty="0" err="1"/>
              <a:t>from</a:t>
            </a:r>
            <a:r>
              <a:rPr lang="cs-CZ" dirty="0"/>
              <a:t> </a:t>
            </a:r>
            <a:r>
              <a:rPr lang="cs-CZ" dirty="0" err="1"/>
              <a:t>citizens</a:t>
            </a:r>
            <a:r>
              <a:rPr lang="cs-CZ" dirty="0"/>
              <a:t>, </a:t>
            </a:r>
            <a:r>
              <a:rPr lang="cs-CZ" dirty="0" err="1"/>
              <a:t>businesses</a:t>
            </a:r>
            <a:r>
              <a:rPr lang="cs-CZ" dirty="0"/>
              <a:t> </a:t>
            </a:r>
            <a:r>
              <a:rPr lang="cs-CZ" dirty="0" err="1"/>
              <a:t>or</a:t>
            </a:r>
            <a:r>
              <a:rPr lang="cs-CZ" dirty="0"/>
              <a:t> </a:t>
            </a:r>
            <a:r>
              <a:rPr lang="cs-CZ" dirty="0" err="1"/>
              <a:t>other</a:t>
            </a:r>
            <a:r>
              <a:rPr lang="cs-CZ" dirty="0"/>
              <a:t> </a:t>
            </a:r>
            <a:r>
              <a:rPr lang="cs-CZ" dirty="0" err="1"/>
              <a:t>stakeholders</a:t>
            </a:r>
            <a:r>
              <a:rPr lang="cs-CZ" dirty="0"/>
              <a:t>.</a:t>
            </a:r>
          </a:p>
          <a:p>
            <a:r>
              <a:rPr lang="cs-CZ" b="1" dirty="0"/>
              <a:t>Early settlement</a:t>
            </a:r>
          </a:p>
          <a:p>
            <a:pPr lvl="1"/>
            <a:r>
              <a:rPr lang="cs-CZ" dirty="0" smtClean="0"/>
              <a:t>EC </a:t>
            </a:r>
            <a:r>
              <a:rPr lang="cs-CZ" dirty="0" err="1" smtClean="0"/>
              <a:t>first</a:t>
            </a:r>
            <a:r>
              <a:rPr lang="cs-CZ" dirty="0" smtClean="0"/>
              <a:t> </a:t>
            </a:r>
            <a:r>
              <a:rPr lang="cs-CZ" dirty="0" err="1"/>
              <a:t>tries</a:t>
            </a:r>
            <a:r>
              <a:rPr lang="cs-CZ" dirty="0"/>
              <a:t> to </a:t>
            </a:r>
            <a:r>
              <a:rPr lang="cs-CZ" dirty="0" err="1"/>
              <a:t>solve</a:t>
            </a:r>
            <a:r>
              <a:rPr lang="cs-CZ" dirty="0"/>
              <a:t> </a:t>
            </a:r>
            <a:r>
              <a:rPr lang="cs-CZ" dirty="0" err="1"/>
              <a:t>the</a:t>
            </a:r>
            <a:r>
              <a:rPr lang="cs-CZ" dirty="0"/>
              <a:t> </a:t>
            </a:r>
            <a:r>
              <a:rPr lang="cs-CZ" dirty="0" err="1"/>
              <a:t>problem</a:t>
            </a:r>
            <a:r>
              <a:rPr lang="cs-CZ" dirty="0"/>
              <a:t> </a:t>
            </a:r>
            <a:r>
              <a:rPr lang="cs-CZ" dirty="0" err="1"/>
              <a:t>informally</a:t>
            </a:r>
            <a:r>
              <a:rPr lang="cs-CZ" dirty="0"/>
              <a:t> </a:t>
            </a:r>
            <a:r>
              <a:rPr lang="cs-CZ" dirty="0" err="1"/>
              <a:t>with</a:t>
            </a:r>
            <a:r>
              <a:rPr lang="cs-CZ" dirty="0"/>
              <a:t> </a:t>
            </a:r>
            <a:r>
              <a:rPr lang="cs-CZ" dirty="0" err="1"/>
              <a:t>the</a:t>
            </a:r>
            <a:r>
              <a:rPr lang="cs-CZ" dirty="0"/>
              <a:t> EU country </a:t>
            </a:r>
            <a:r>
              <a:rPr lang="cs-CZ" dirty="0" err="1"/>
              <a:t>concerned</a:t>
            </a:r>
            <a:r>
              <a:rPr lang="cs-CZ" dirty="0"/>
              <a:t>. </a:t>
            </a:r>
            <a:r>
              <a:rPr lang="cs-CZ" dirty="0" err="1"/>
              <a:t>The</a:t>
            </a:r>
            <a:r>
              <a:rPr lang="cs-CZ" dirty="0"/>
              <a:t> EU country </a:t>
            </a:r>
            <a:r>
              <a:rPr lang="cs-CZ" dirty="0" err="1" smtClean="0"/>
              <a:t>can</a:t>
            </a:r>
            <a:r>
              <a:rPr lang="cs-CZ" dirty="0" smtClean="0"/>
              <a:t> </a:t>
            </a:r>
            <a:r>
              <a:rPr lang="cs-CZ" dirty="0" err="1"/>
              <a:t>provide</a:t>
            </a:r>
            <a:r>
              <a:rPr lang="cs-CZ" dirty="0"/>
              <a:t> </a:t>
            </a:r>
            <a:r>
              <a:rPr lang="cs-CZ" dirty="0" err="1"/>
              <a:t>factual</a:t>
            </a:r>
            <a:r>
              <a:rPr lang="cs-CZ" dirty="0"/>
              <a:t> and/</a:t>
            </a:r>
            <a:r>
              <a:rPr lang="cs-CZ" dirty="0" err="1"/>
              <a:t>or</a:t>
            </a:r>
            <a:r>
              <a:rPr lang="cs-CZ" dirty="0"/>
              <a:t> </a:t>
            </a:r>
            <a:r>
              <a:rPr lang="cs-CZ" dirty="0" err="1"/>
              <a:t>legal</a:t>
            </a:r>
            <a:r>
              <a:rPr lang="cs-CZ" dirty="0"/>
              <a:t> </a:t>
            </a:r>
            <a:r>
              <a:rPr lang="cs-CZ" dirty="0" err="1"/>
              <a:t>information</a:t>
            </a:r>
            <a:r>
              <a:rPr lang="cs-CZ" dirty="0"/>
              <a:t> on </a:t>
            </a:r>
            <a:r>
              <a:rPr lang="cs-CZ" dirty="0" err="1"/>
              <a:t>the</a:t>
            </a:r>
            <a:r>
              <a:rPr lang="cs-CZ" dirty="0"/>
              <a:t> </a:t>
            </a:r>
            <a:r>
              <a:rPr lang="cs-CZ" dirty="0" err="1"/>
              <a:t>potential</a:t>
            </a:r>
            <a:r>
              <a:rPr lang="cs-CZ" dirty="0"/>
              <a:t> </a:t>
            </a:r>
            <a:r>
              <a:rPr lang="cs-CZ" dirty="0" err="1"/>
              <a:t>violation</a:t>
            </a:r>
            <a:r>
              <a:rPr lang="cs-CZ" dirty="0"/>
              <a:t> </a:t>
            </a:r>
            <a:r>
              <a:rPr lang="cs-CZ" dirty="0" err="1"/>
              <a:t>of</a:t>
            </a:r>
            <a:r>
              <a:rPr lang="cs-CZ" dirty="0"/>
              <a:t> EU </a:t>
            </a:r>
            <a:r>
              <a:rPr lang="cs-CZ" dirty="0" err="1"/>
              <a:t>law</a:t>
            </a:r>
            <a:r>
              <a:rPr lang="cs-CZ" dirty="0"/>
              <a:t>. </a:t>
            </a:r>
            <a:endParaRPr lang="cs-CZ" dirty="0" smtClean="0"/>
          </a:p>
          <a:p>
            <a:pPr lvl="1"/>
            <a:r>
              <a:rPr lang="cs-CZ" dirty="0" err="1" smtClean="0"/>
              <a:t>The</a:t>
            </a:r>
            <a:r>
              <a:rPr lang="cs-CZ" dirty="0" smtClean="0"/>
              <a:t> </a:t>
            </a:r>
            <a:r>
              <a:rPr lang="cs-CZ" dirty="0" err="1"/>
              <a:t>goal</a:t>
            </a:r>
            <a:r>
              <a:rPr lang="cs-CZ" dirty="0"/>
              <a:t> </a:t>
            </a:r>
            <a:r>
              <a:rPr lang="cs-CZ" dirty="0" err="1"/>
              <a:t>is</a:t>
            </a:r>
            <a:r>
              <a:rPr lang="cs-CZ" dirty="0"/>
              <a:t> to </a:t>
            </a:r>
            <a:r>
              <a:rPr lang="cs-CZ" dirty="0" err="1"/>
              <a:t>find</a:t>
            </a:r>
            <a:r>
              <a:rPr lang="cs-CZ" dirty="0"/>
              <a:t> a </a:t>
            </a:r>
            <a:r>
              <a:rPr lang="cs-CZ" dirty="0" err="1"/>
              <a:t>quick</a:t>
            </a:r>
            <a:r>
              <a:rPr lang="cs-CZ" dirty="0"/>
              <a:t> </a:t>
            </a:r>
            <a:r>
              <a:rPr lang="cs-CZ" dirty="0" err="1"/>
              <a:t>solution</a:t>
            </a:r>
            <a:r>
              <a:rPr lang="cs-CZ" dirty="0"/>
              <a:t> in </a:t>
            </a:r>
            <a:r>
              <a:rPr lang="cs-CZ" dirty="0" err="1"/>
              <a:t>compliance</a:t>
            </a:r>
            <a:r>
              <a:rPr lang="cs-CZ" dirty="0"/>
              <a:t> </a:t>
            </a:r>
            <a:r>
              <a:rPr lang="cs-CZ" dirty="0" err="1"/>
              <a:t>with</a:t>
            </a:r>
            <a:r>
              <a:rPr lang="cs-CZ" dirty="0"/>
              <a:t> EU </a:t>
            </a:r>
            <a:r>
              <a:rPr lang="cs-CZ" dirty="0" err="1"/>
              <a:t>law</a:t>
            </a:r>
            <a:r>
              <a:rPr lang="cs-CZ" dirty="0"/>
              <a:t> and </a:t>
            </a:r>
            <a:r>
              <a:rPr lang="cs-CZ" dirty="0" err="1"/>
              <a:t>avoid</a:t>
            </a:r>
            <a:r>
              <a:rPr lang="cs-CZ" dirty="0"/>
              <a:t> </a:t>
            </a:r>
            <a:r>
              <a:rPr lang="cs-CZ" dirty="0" err="1"/>
              <a:t>the</a:t>
            </a:r>
            <a:r>
              <a:rPr lang="cs-CZ" dirty="0"/>
              <a:t> </a:t>
            </a:r>
            <a:r>
              <a:rPr lang="cs-CZ" dirty="0" err="1"/>
              <a:t>need</a:t>
            </a:r>
            <a:r>
              <a:rPr lang="cs-CZ" dirty="0"/>
              <a:t> </a:t>
            </a:r>
            <a:r>
              <a:rPr lang="cs-CZ" dirty="0" err="1"/>
              <a:t>for</a:t>
            </a:r>
            <a:r>
              <a:rPr lang="cs-CZ" dirty="0"/>
              <a:t> a </a:t>
            </a:r>
            <a:r>
              <a:rPr lang="cs-CZ" dirty="0" err="1"/>
              <a:t>formal</a:t>
            </a:r>
            <a:r>
              <a:rPr lang="cs-CZ" dirty="0"/>
              <a:t> </a:t>
            </a:r>
            <a:r>
              <a:rPr lang="cs-CZ" dirty="0" err="1"/>
              <a:t>infringement</a:t>
            </a:r>
            <a:r>
              <a:rPr lang="cs-CZ" dirty="0"/>
              <a:t> </a:t>
            </a:r>
            <a:r>
              <a:rPr lang="cs-CZ" dirty="0" err="1"/>
              <a:t>procedure</a:t>
            </a:r>
            <a:r>
              <a:rPr lang="cs-CZ" dirty="0"/>
              <a:t>.</a:t>
            </a:r>
          </a:p>
          <a:p>
            <a:endParaRPr lang="cs-CZ" dirty="0"/>
          </a:p>
        </p:txBody>
      </p:sp>
    </p:spTree>
    <p:extLst>
      <p:ext uri="{BB962C8B-B14F-4D97-AF65-F5344CB8AC3E}">
        <p14:creationId xmlns:p14="http://schemas.microsoft.com/office/powerpoint/2010/main" val="658192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Infringement</a:t>
            </a:r>
            <a:r>
              <a:rPr lang="cs-CZ" b="1" dirty="0"/>
              <a:t> </a:t>
            </a:r>
            <a:r>
              <a:rPr lang="cs-CZ" b="1" dirty="0" err="1" smtClean="0"/>
              <a:t>procedure</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cs-CZ" b="1" dirty="0" err="1" smtClean="0"/>
              <a:t>Formal</a:t>
            </a:r>
            <a:r>
              <a:rPr lang="cs-CZ" b="1" dirty="0" smtClean="0"/>
              <a:t> </a:t>
            </a:r>
            <a:r>
              <a:rPr lang="cs-CZ" b="1" dirty="0" err="1"/>
              <a:t>procedure</a:t>
            </a:r>
            <a:endParaRPr lang="cs-CZ" b="1" dirty="0"/>
          </a:p>
          <a:p>
            <a:pPr lvl="1"/>
            <a:r>
              <a:rPr lang="cs-CZ" dirty="0" err="1"/>
              <a:t>If</a:t>
            </a:r>
            <a:r>
              <a:rPr lang="cs-CZ" dirty="0"/>
              <a:t> </a:t>
            </a:r>
            <a:r>
              <a:rPr lang="cs-CZ" dirty="0" err="1"/>
              <a:t>the</a:t>
            </a:r>
            <a:r>
              <a:rPr lang="cs-CZ" dirty="0"/>
              <a:t> EU country </a:t>
            </a:r>
            <a:r>
              <a:rPr lang="cs-CZ" dirty="0" err="1"/>
              <a:t>concerned</a:t>
            </a:r>
            <a:r>
              <a:rPr lang="cs-CZ" dirty="0"/>
              <a:t> </a:t>
            </a:r>
            <a:r>
              <a:rPr lang="cs-CZ" dirty="0" err="1"/>
              <a:t>fails</a:t>
            </a:r>
            <a:r>
              <a:rPr lang="cs-CZ" dirty="0"/>
              <a:t> to </a:t>
            </a:r>
            <a:r>
              <a:rPr lang="cs-CZ" dirty="0" err="1"/>
              <a:t>communicate</a:t>
            </a:r>
            <a:r>
              <a:rPr lang="cs-CZ" dirty="0"/>
              <a:t> </a:t>
            </a:r>
            <a:r>
              <a:rPr lang="cs-CZ" dirty="0" err="1"/>
              <a:t>measures</a:t>
            </a:r>
            <a:r>
              <a:rPr lang="cs-CZ" dirty="0"/>
              <a:t> </a:t>
            </a:r>
            <a:r>
              <a:rPr lang="cs-CZ" dirty="0" err="1"/>
              <a:t>that</a:t>
            </a:r>
            <a:r>
              <a:rPr lang="cs-CZ" dirty="0"/>
              <a:t> </a:t>
            </a:r>
            <a:r>
              <a:rPr lang="cs-CZ" dirty="0" err="1"/>
              <a:t>fully</a:t>
            </a:r>
            <a:r>
              <a:rPr lang="cs-CZ" dirty="0"/>
              <a:t> </a:t>
            </a:r>
            <a:r>
              <a:rPr lang="cs-CZ" dirty="0" err="1"/>
              <a:t>transpose</a:t>
            </a:r>
            <a:r>
              <a:rPr lang="cs-CZ" dirty="0"/>
              <a:t> </a:t>
            </a:r>
            <a:r>
              <a:rPr lang="cs-CZ" dirty="0" err="1"/>
              <a:t>the</a:t>
            </a:r>
            <a:r>
              <a:rPr lang="cs-CZ" dirty="0"/>
              <a:t> </a:t>
            </a:r>
            <a:r>
              <a:rPr lang="cs-CZ" dirty="0" err="1"/>
              <a:t>provisions</a:t>
            </a:r>
            <a:r>
              <a:rPr lang="cs-CZ" dirty="0"/>
              <a:t> </a:t>
            </a:r>
            <a:r>
              <a:rPr lang="cs-CZ" dirty="0" err="1"/>
              <a:t>of</a:t>
            </a:r>
            <a:r>
              <a:rPr lang="cs-CZ" dirty="0"/>
              <a:t> </a:t>
            </a:r>
            <a:r>
              <a:rPr lang="cs-CZ" dirty="0" err="1"/>
              <a:t>directives</a:t>
            </a:r>
            <a:r>
              <a:rPr lang="cs-CZ" dirty="0"/>
              <a:t>, </a:t>
            </a:r>
            <a:r>
              <a:rPr lang="cs-CZ" dirty="0" err="1"/>
              <a:t>or</a:t>
            </a:r>
            <a:r>
              <a:rPr lang="cs-CZ" dirty="0"/>
              <a:t> </a:t>
            </a:r>
            <a:r>
              <a:rPr lang="cs-CZ" dirty="0" err="1"/>
              <a:t>doesn’t</a:t>
            </a:r>
            <a:r>
              <a:rPr lang="cs-CZ" dirty="0"/>
              <a:t> </a:t>
            </a:r>
            <a:r>
              <a:rPr lang="cs-CZ" dirty="0" err="1"/>
              <a:t>rectify</a:t>
            </a:r>
            <a:r>
              <a:rPr lang="cs-CZ" dirty="0"/>
              <a:t> </a:t>
            </a:r>
            <a:r>
              <a:rPr lang="cs-CZ" dirty="0" err="1"/>
              <a:t>the</a:t>
            </a:r>
            <a:r>
              <a:rPr lang="cs-CZ" dirty="0"/>
              <a:t> </a:t>
            </a:r>
            <a:r>
              <a:rPr lang="cs-CZ" dirty="0" err="1"/>
              <a:t>suspected</a:t>
            </a:r>
            <a:r>
              <a:rPr lang="cs-CZ" dirty="0"/>
              <a:t> </a:t>
            </a:r>
            <a:r>
              <a:rPr lang="cs-CZ" dirty="0" err="1"/>
              <a:t>violation</a:t>
            </a:r>
            <a:r>
              <a:rPr lang="cs-CZ" dirty="0"/>
              <a:t> </a:t>
            </a:r>
            <a:r>
              <a:rPr lang="cs-CZ" dirty="0" err="1"/>
              <a:t>of</a:t>
            </a:r>
            <a:r>
              <a:rPr lang="cs-CZ" dirty="0"/>
              <a:t> EU </a:t>
            </a:r>
            <a:r>
              <a:rPr lang="cs-CZ" dirty="0" err="1"/>
              <a:t>law</a:t>
            </a:r>
            <a:r>
              <a:rPr lang="cs-CZ" dirty="0"/>
              <a:t>, </a:t>
            </a:r>
            <a:r>
              <a:rPr lang="cs-CZ" dirty="0" err="1"/>
              <a:t>the</a:t>
            </a:r>
            <a:r>
              <a:rPr lang="cs-CZ" dirty="0"/>
              <a:t> </a:t>
            </a:r>
            <a:r>
              <a:rPr lang="cs-CZ" dirty="0" err="1"/>
              <a:t>Commission</a:t>
            </a:r>
            <a:r>
              <a:rPr lang="cs-CZ" dirty="0"/>
              <a:t> </a:t>
            </a:r>
            <a:r>
              <a:rPr lang="cs-CZ" dirty="0" err="1"/>
              <a:t>may</a:t>
            </a:r>
            <a:r>
              <a:rPr lang="cs-CZ" dirty="0"/>
              <a:t> </a:t>
            </a:r>
            <a:r>
              <a:rPr lang="cs-CZ" dirty="0" err="1"/>
              <a:t>launch</a:t>
            </a:r>
            <a:r>
              <a:rPr lang="cs-CZ" dirty="0"/>
              <a:t> a </a:t>
            </a:r>
            <a:r>
              <a:rPr lang="cs-CZ" dirty="0" err="1"/>
              <a:t>formal</a:t>
            </a:r>
            <a:r>
              <a:rPr lang="cs-CZ" dirty="0"/>
              <a:t> </a:t>
            </a:r>
            <a:r>
              <a:rPr lang="cs-CZ" dirty="0" err="1"/>
              <a:t>infringement</a:t>
            </a:r>
            <a:r>
              <a:rPr lang="cs-CZ" dirty="0"/>
              <a:t> </a:t>
            </a:r>
            <a:r>
              <a:rPr lang="cs-CZ" dirty="0" err="1"/>
              <a:t>procedure</a:t>
            </a:r>
            <a:r>
              <a:rPr lang="cs-CZ" dirty="0"/>
              <a:t>. </a:t>
            </a:r>
            <a:r>
              <a:rPr lang="cs-CZ" dirty="0" err="1"/>
              <a:t>The</a:t>
            </a:r>
            <a:r>
              <a:rPr lang="cs-CZ" dirty="0"/>
              <a:t> </a:t>
            </a:r>
            <a:r>
              <a:rPr lang="cs-CZ" dirty="0" err="1"/>
              <a:t>procedure</a:t>
            </a:r>
            <a:r>
              <a:rPr lang="cs-CZ" dirty="0"/>
              <a:t> </a:t>
            </a:r>
            <a:r>
              <a:rPr lang="cs-CZ" dirty="0" err="1"/>
              <a:t>follows</a:t>
            </a:r>
            <a:r>
              <a:rPr lang="cs-CZ" dirty="0"/>
              <a:t> a </a:t>
            </a:r>
            <a:r>
              <a:rPr lang="cs-CZ" dirty="0" err="1"/>
              <a:t>number</a:t>
            </a:r>
            <a:r>
              <a:rPr lang="cs-CZ" dirty="0"/>
              <a:t> </a:t>
            </a:r>
            <a:r>
              <a:rPr lang="cs-CZ" dirty="0" err="1"/>
              <a:t>of</a:t>
            </a:r>
            <a:r>
              <a:rPr lang="cs-CZ" dirty="0"/>
              <a:t> </a:t>
            </a:r>
            <a:r>
              <a:rPr lang="cs-CZ" dirty="0" err="1"/>
              <a:t>steps</a:t>
            </a:r>
            <a:r>
              <a:rPr lang="cs-CZ" dirty="0"/>
              <a:t> </a:t>
            </a:r>
            <a:r>
              <a:rPr lang="cs-CZ" dirty="0" err="1"/>
              <a:t>laid</a:t>
            </a:r>
            <a:r>
              <a:rPr lang="cs-CZ" dirty="0"/>
              <a:t> </a:t>
            </a:r>
            <a:r>
              <a:rPr lang="cs-CZ" dirty="0" err="1"/>
              <a:t>out</a:t>
            </a:r>
            <a:r>
              <a:rPr lang="cs-CZ" dirty="0"/>
              <a:t> in </a:t>
            </a:r>
            <a:r>
              <a:rPr lang="cs-CZ" dirty="0" err="1"/>
              <a:t>the</a:t>
            </a:r>
            <a:r>
              <a:rPr lang="cs-CZ" dirty="0"/>
              <a:t> EU </a:t>
            </a:r>
            <a:r>
              <a:rPr lang="cs-CZ" dirty="0" err="1"/>
              <a:t>treaties</a:t>
            </a:r>
            <a:r>
              <a:rPr lang="cs-CZ" dirty="0"/>
              <a:t>, </a:t>
            </a:r>
            <a:r>
              <a:rPr lang="cs-CZ" dirty="0" err="1"/>
              <a:t>each</a:t>
            </a:r>
            <a:r>
              <a:rPr lang="cs-CZ" dirty="0"/>
              <a:t> </a:t>
            </a:r>
            <a:r>
              <a:rPr lang="cs-CZ" dirty="0" err="1"/>
              <a:t>ending</a:t>
            </a:r>
            <a:r>
              <a:rPr lang="cs-CZ" dirty="0"/>
              <a:t> </a:t>
            </a:r>
            <a:r>
              <a:rPr lang="cs-CZ" dirty="0" err="1"/>
              <a:t>with</a:t>
            </a:r>
            <a:r>
              <a:rPr lang="cs-CZ" dirty="0"/>
              <a:t> a </a:t>
            </a:r>
            <a:r>
              <a:rPr lang="cs-CZ" dirty="0" err="1"/>
              <a:t>formal</a:t>
            </a:r>
            <a:r>
              <a:rPr lang="cs-CZ" dirty="0"/>
              <a:t> </a:t>
            </a:r>
            <a:r>
              <a:rPr lang="cs-CZ" dirty="0" err="1"/>
              <a:t>decision</a:t>
            </a:r>
            <a:r>
              <a:rPr lang="cs-CZ" dirty="0"/>
              <a:t>:</a:t>
            </a:r>
          </a:p>
          <a:p>
            <a:pPr lvl="1"/>
            <a:r>
              <a:rPr lang="cs-CZ" dirty="0" err="1"/>
              <a:t>The</a:t>
            </a:r>
            <a:r>
              <a:rPr lang="cs-CZ" dirty="0"/>
              <a:t> </a:t>
            </a:r>
            <a:r>
              <a:rPr lang="cs-CZ" dirty="0" err="1"/>
              <a:t>Commission</a:t>
            </a:r>
            <a:r>
              <a:rPr lang="cs-CZ" dirty="0"/>
              <a:t> </a:t>
            </a:r>
            <a:r>
              <a:rPr lang="cs-CZ" dirty="0" err="1"/>
              <a:t>sends</a:t>
            </a:r>
            <a:r>
              <a:rPr lang="cs-CZ" dirty="0"/>
              <a:t> a </a:t>
            </a:r>
            <a:r>
              <a:rPr lang="cs-CZ" b="1" dirty="0" err="1"/>
              <a:t>letter</a:t>
            </a:r>
            <a:r>
              <a:rPr lang="cs-CZ" b="1" dirty="0"/>
              <a:t> </a:t>
            </a:r>
            <a:r>
              <a:rPr lang="cs-CZ" b="1" dirty="0" err="1"/>
              <a:t>of</a:t>
            </a:r>
            <a:r>
              <a:rPr lang="cs-CZ" b="1" dirty="0"/>
              <a:t> </a:t>
            </a:r>
            <a:r>
              <a:rPr lang="cs-CZ" b="1" dirty="0" err="1"/>
              <a:t>formal</a:t>
            </a:r>
            <a:r>
              <a:rPr lang="cs-CZ" b="1" dirty="0"/>
              <a:t> </a:t>
            </a:r>
            <a:r>
              <a:rPr lang="cs-CZ" b="1" dirty="0" err="1"/>
              <a:t>notice</a:t>
            </a:r>
            <a:r>
              <a:rPr lang="cs-CZ" b="1" dirty="0"/>
              <a:t> </a:t>
            </a:r>
            <a:r>
              <a:rPr lang="cs-CZ" dirty="0" err="1"/>
              <a:t>requesting</a:t>
            </a:r>
            <a:r>
              <a:rPr lang="cs-CZ" dirty="0"/>
              <a:t> </a:t>
            </a:r>
            <a:r>
              <a:rPr lang="cs-CZ" dirty="0" err="1"/>
              <a:t>further</a:t>
            </a:r>
            <a:r>
              <a:rPr lang="cs-CZ" dirty="0"/>
              <a:t> </a:t>
            </a:r>
            <a:r>
              <a:rPr lang="cs-CZ" dirty="0" err="1"/>
              <a:t>information</a:t>
            </a:r>
            <a:r>
              <a:rPr lang="cs-CZ" dirty="0"/>
              <a:t> to </a:t>
            </a:r>
            <a:r>
              <a:rPr lang="cs-CZ" dirty="0" err="1"/>
              <a:t>the</a:t>
            </a:r>
            <a:r>
              <a:rPr lang="cs-CZ" dirty="0"/>
              <a:t> country </a:t>
            </a:r>
            <a:r>
              <a:rPr lang="cs-CZ" dirty="0" err="1"/>
              <a:t>concerned</a:t>
            </a:r>
            <a:r>
              <a:rPr lang="cs-CZ" dirty="0"/>
              <a:t>, </a:t>
            </a:r>
            <a:r>
              <a:rPr lang="cs-CZ" dirty="0" err="1"/>
              <a:t>which</a:t>
            </a:r>
            <a:r>
              <a:rPr lang="cs-CZ" dirty="0"/>
              <a:t> </a:t>
            </a:r>
            <a:r>
              <a:rPr lang="cs-CZ" dirty="0" err="1"/>
              <a:t>must</a:t>
            </a:r>
            <a:r>
              <a:rPr lang="cs-CZ" dirty="0"/>
              <a:t> </a:t>
            </a:r>
            <a:r>
              <a:rPr lang="cs-CZ" dirty="0" err="1"/>
              <a:t>send</a:t>
            </a:r>
            <a:r>
              <a:rPr lang="cs-CZ" dirty="0"/>
              <a:t> a </a:t>
            </a:r>
            <a:r>
              <a:rPr lang="cs-CZ" dirty="0" err="1"/>
              <a:t>detailed</a:t>
            </a:r>
            <a:r>
              <a:rPr lang="cs-CZ" dirty="0"/>
              <a:t> </a:t>
            </a:r>
            <a:r>
              <a:rPr lang="cs-CZ" dirty="0" err="1"/>
              <a:t>reply</a:t>
            </a:r>
            <a:r>
              <a:rPr lang="cs-CZ" dirty="0"/>
              <a:t> </a:t>
            </a:r>
            <a:r>
              <a:rPr lang="cs-CZ" dirty="0" err="1"/>
              <a:t>within</a:t>
            </a:r>
            <a:r>
              <a:rPr lang="cs-CZ" dirty="0"/>
              <a:t> a </a:t>
            </a:r>
            <a:r>
              <a:rPr lang="cs-CZ" dirty="0" err="1"/>
              <a:t>specified</a:t>
            </a:r>
            <a:r>
              <a:rPr lang="cs-CZ" dirty="0"/>
              <a:t> period, </a:t>
            </a:r>
            <a:r>
              <a:rPr lang="cs-CZ" dirty="0" err="1"/>
              <a:t>usually</a:t>
            </a:r>
            <a:r>
              <a:rPr lang="cs-CZ" dirty="0"/>
              <a:t> 2 </a:t>
            </a:r>
            <a:r>
              <a:rPr lang="cs-CZ" dirty="0" err="1"/>
              <a:t>months</a:t>
            </a:r>
            <a:r>
              <a:rPr lang="cs-CZ" dirty="0"/>
              <a:t>.</a:t>
            </a:r>
          </a:p>
          <a:p>
            <a:pPr lvl="1"/>
            <a:r>
              <a:rPr lang="cs-CZ" dirty="0" err="1"/>
              <a:t>If</a:t>
            </a:r>
            <a:r>
              <a:rPr lang="cs-CZ" dirty="0"/>
              <a:t> </a:t>
            </a:r>
            <a:r>
              <a:rPr lang="cs-CZ" dirty="0" err="1"/>
              <a:t>the</a:t>
            </a:r>
            <a:r>
              <a:rPr lang="cs-CZ" dirty="0"/>
              <a:t> </a:t>
            </a:r>
            <a:r>
              <a:rPr lang="cs-CZ" dirty="0" err="1"/>
              <a:t>Commission</a:t>
            </a:r>
            <a:r>
              <a:rPr lang="cs-CZ" dirty="0"/>
              <a:t> </a:t>
            </a:r>
            <a:r>
              <a:rPr lang="cs-CZ" dirty="0" err="1"/>
              <a:t>concludes</a:t>
            </a:r>
            <a:r>
              <a:rPr lang="cs-CZ" dirty="0"/>
              <a:t> </a:t>
            </a:r>
            <a:r>
              <a:rPr lang="cs-CZ" dirty="0" err="1"/>
              <a:t>that</a:t>
            </a:r>
            <a:r>
              <a:rPr lang="cs-CZ" dirty="0"/>
              <a:t> </a:t>
            </a:r>
            <a:r>
              <a:rPr lang="cs-CZ" dirty="0" err="1"/>
              <a:t>the</a:t>
            </a:r>
            <a:r>
              <a:rPr lang="cs-CZ" dirty="0"/>
              <a:t> country </a:t>
            </a:r>
            <a:r>
              <a:rPr lang="cs-CZ" dirty="0" err="1"/>
              <a:t>is</a:t>
            </a:r>
            <a:r>
              <a:rPr lang="cs-CZ" dirty="0"/>
              <a:t> </a:t>
            </a:r>
            <a:r>
              <a:rPr lang="cs-CZ" dirty="0" err="1"/>
              <a:t>failing</a:t>
            </a:r>
            <a:r>
              <a:rPr lang="cs-CZ" dirty="0"/>
              <a:t> to </a:t>
            </a:r>
            <a:r>
              <a:rPr lang="cs-CZ" dirty="0" err="1"/>
              <a:t>fulfil</a:t>
            </a:r>
            <a:r>
              <a:rPr lang="cs-CZ" dirty="0"/>
              <a:t> </a:t>
            </a:r>
            <a:r>
              <a:rPr lang="cs-CZ" dirty="0" err="1"/>
              <a:t>its</a:t>
            </a:r>
            <a:r>
              <a:rPr lang="cs-CZ" dirty="0"/>
              <a:t> </a:t>
            </a:r>
            <a:r>
              <a:rPr lang="cs-CZ" dirty="0" err="1"/>
              <a:t>obligations</a:t>
            </a:r>
            <a:r>
              <a:rPr lang="cs-CZ" dirty="0"/>
              <a:t> </a:t>
            </a:r>
            <a:r>
              <a:rPr lang="cs-CZ" dirty="0" err="1"/>
              <a:t>under</a:t>
            </a:r>
            <a:r>
              <a:rPr lang="cs-CZ" dirty="0"/>
              <a:t> EU </a:t>
            </a:r>
            <a:r>
              <a:rPr lang="cs-CZ" dirty="0" err="1"/>
              <a:t>law</a:t>
            </a:r>
            <a:r>
              <a:rPr lang="cs-CZ" dirty="0"/>
              <a:t>, </a:t>
            </a:r>
            <a:r>
              <a:rPr lang="cs-CZ" dirty="0" err="1"/>
              <a:t>it</a:t>
            </a:r>
            <a:r>
              <a:rPr lang="cs-CZ" dirty="0"/>
              <a:t> </a:t>
            </a:r>
            <a:r>
              <a:rPr lang="cs-CZ" dirty="0" err="1"/>
              <a:t>may</a:t>
            </a:r>
            <a:r>
              <a:rPr lang="cs-CZ" dirty="0"/>
              <a:t> </a:t>
            </a:r>
            <a:r>
              <a:rPr lang="cs-CZ" dirty="0" err="1"/>
              <a:t>send</a:t>
            </a:r>
            <a:r>
              <a:rPr lang="cs-CZ" dirty="0"/>
              <a:t> </a:t>
            </a:r>
            <a:r>
              <a:rPr lang="cs-CZ" b="1" dirty="0"/>
              <a:t>a </a:t>
            </a:r>
            <a:r>
              <a:rPr lang="cs-CZ" b="1" dirty="0" err="1"/>
              <a:t>reasoned</a:t>
            </a:r>
            <a:r>
              <a:rPr lang="cs-CZ" b="1" dirty="0"/>
              <a:t> </a:t>
            </a:r>
            <a:r>
              <a:rPr lang="cs-CZ" b="1" dirty="0" err="1"/>
              <a:t>opinion</a:t>
            </a:r>
            <a:r>
              <a:rPr lang="cs-CZ" dirty="0"/>
              <a:t>: a </a:t>
            </a:r>
            <a:r>
              <a:rPr lang="cs-CZ" dirty="0" err="1"/>
              <a:t>formal</a:t>
            </a:r>
            <a:r>
              <a:rPr lang="cs-CZ" dirty="0"/>
              <a:t> </a:t>
            </a:r>
            <a:r>
              <a:rPr lang="cs-CZ" dirty="0" err="1"/>
              <a:t>request</a:t>
            </a:r>
            <a:r>
              <a:rPr lang="cs-CZ" dirty="0"/>
              <a:t> to </a:t>
            </a:r>
            <a:r>
              <a:rPr lang="cs-CZ" dirty="0" err="1"/>
              <a:t>comply</a:t>
            </a:r>
            <a:r>
              <a:rPr lang="cs-CZ" dirty="0"/>
              <a:t> </a:t>
            </a:r>
            <a:r>
              <a:rPr lang="cs-CZ" dirty="0" err="1"/>
              <a:t>with</a:t>
            </a:r>
            <a:r>
              <a:rPr lang="cs-CZ" dirty="0"/>
              <a:t> EU </a:t>
            </a:r>
            <a:r>
              <a:rPr lang="cs-CZ" dirty="0" err="1"/>
              <a:t>law</a:t>
            </a:r>
            <a:r>
              <a:rPr lang="cs-CZ" dirty="0"/>
              <a:t>. </a:t>
            </a:r>
            <a:r>
              <a:rPr lang="cs-CZ" dirty="0" err="1"/>
              <a:t>It</a:t>
            </a:r>
            <a:r>
              <a:rPr lang="cs-CZ" dirty="0"/>
              <a:t> </a:t>
            </a:r>
            <a:r>
              <a:rPr lang="cs-CZ" dirty="0" err="1"/>
              <a:t>explains</a:t>
            </a:r>
            <a:r>
              <a:rPr lang="cs-CZ" dirty="0"/>
              <a:t> </a:t>
            </a:r>
            <a:r>
              <a:rPr lang="cs-CZ" dirty="0" err="1"/>
              <a:t>why</a:t>
            </a:r>
            <a:r>
              <a:rPr lang="cs-CZ" dirty="0"/>
              <a:t> </a:t>
            </a:r>
            <a:r>
              <a:rPr lang="cs-CZ" dirty="0" err="1"/>
              <a:t>the</a:t>
            </a:r>
            <a:r>
              <a:rPr lang="cs-CZ" dirty="0"/>
              <a:t> </a:t>
            </a:r>
            <a:r>
              <a:rPr lang="cs-CZ" dirty="0" err="1"/>
              <a:t>Commission</a:t>
            </a:r>
            <a:r>
              <a:rPr lang="cs-CZ" dirty="0"/>
              <a:t> </a:t>
            </a:r>
            <a:r>
              <a:rPr lang="cs-CZ" dirty="0" err="1"/>
              <a:t>considers</a:t>
            </a:r>
            <a:r>
              <a:rPr lang="cs-CZ" dirty="0"/>
              <a:t> </a:t>
            </a:r>
            <a:r>
              <a:rPr lang="cs-CZ" dirty="0" err="1"/>
              <a:t>that</a:t>
            </a:r>
            <a:r>
              <a:rPr lang="cs-CZ" dirty="0"/>
              <a:t> </a:t>
            </a:r>
            <a:r>
              <a:rPr lang="cs-CZ" dirty="0" err="1"/>
              <a:t>the</a:t>
            </a:r>
            <a:r>
              <a:rPr lang="cs-CZ" dirty="0"/>
              <a:t> country </a:t>
            </a:r>
            <a:r>
              <a:rPr lang="cs-CZ" dirty="0" err="1"/>
              <a:t>is</a:t>
            </a:r>
            <a:r>
              <a:rPr lang="cs-CZ" dirty="0"/>
              <a:t> </a:t>
            </a:r>
            <a:r>
              <a:rPr lang="cs-CZ" dirty="0" err="1"/>
              <a:t>breaching</a:t>
            </a:r>
            <a:r>
              <a:rPr lang="cs-CZ" dirty="0"/>
              <a:t> EU </a:t>
            </a:r>
            <a:r>
              <a:rPr lang="cs-CZ" dirty="0" err="1"/>
              <a:t>law</a:t>
            </a:r>
            <a:r>
              <a:rPr lang="cs-CZ" dirty="0"/>
              <a:t>. </a:t>
            </a:r>
            <a:r>
              <a:rPr lang="cs-CZ" dirty="0" err="1"/>
              <a:t>It</a:t>
            </a:r>
            <a:r>
              <a:rPr lang="cs-CZ" dirty="0"/>
              <a:t> </a:t>
            </a:r>
            <a:r>
              <a:rPr lang="cs-CZ" dirty="0" err="1"/>
              <a:t>also</a:t>
            </a:r>
            <a:r>
              <a:rPr lang="cs-CZ" dirty="0"/>
              <a:t> </a:t>
            </a:r>
            <a:r>
              <a:rPr lang="cs-CZ" dirty="0" err="1"/>
              <a:t>requests</a:t>
            </a:r>
            <a:r>
              <a:rPr lang="cs-CZ" dirty="0"/>
              <a:t> </a:t>
            </a:r>
            <a:r>
              <a:rPr lang="cs-CZ" dirty="0" err="1"/>
              <a:t>that</a:t>
            </a:r>
            <a:r>
              <a:rPr lang="cs-CZ" dirty="0"/>
              <a:t> </a:t>
            </a:r>
            <a:r>
              <a:rPr lang="cs-CZ" dirty="0" err="1"/>
              <a:t>the</a:t>
            </a:r>
            <a:r>
              <a:rPr lang="cs-CZ" dirty="0"/>
              <a:t> EU country </a:t>
            </a:r>
            <a:r>
              <a:rPr lang="cs-CZ" dirty="0" err="1"/>
              <a:t>inform</a:t>
            </a:r>
            <a:r>
              <a:rPr lang="cs-CZ" dirty="0"/>
              <a:t> </a:t>
            </a:r>
            <a:r>
              <a:rPr lang="cs-CZ" dirty="0" err="1"/>
              <a:t>the</a:t>
            </a:r>
            <a:r>
              <a:rPr lang="cs-CZ" dirty="0"/>
              <a:t> </a:t>
            </a:r>
            <a:r>
              <a:rPr lang="cs-CZ" dirty="0" err="1"/>
              <a:t>Commission</a:t>
            </a:r>
            <a:r>
              <a:rPr lang="cs-CZ" dirty="0"/>
              <a:t> </a:t>
            </a:r>
            <a:r>
              <a:rPr lang="cs-CZ" dirty="0" err="1"/>
              <a:t>of</a:t>
            </a:r>
            <a:r>
              <a:rPr lang="cs-CZ" dirty="0"/>
              <a:t> </a:t>
            </a:r>
            <a:r>
              <a:rPr lang="cs-CZ" dirty="0" err="1"/>
              <a:t>the</a:t>
            </a:r>
            <a:r>
              <a:rPr lang="cs-CZ" dirty="0"/>
              <a:t> </a:t>
            </a:r>
            <a:r>
              <a:rPr lang="cs-CZ" dirty="0" err="1"/>
              <a:t>measures</a:t>
            </a:r>
            <a:r>
              <a:rPr lang="cs-CZ" dirty="0"/>
              <a:t> </a:t>
            </a:r>
            <a:r>
              <a:rPr lang="cs-CZ" dirty="0" err="1"/>
              <a:t>taken</a:t>
            </a:r>
            <a:r>
              <a:rPr lang="cs-CZ" dirty="0"/>
              <a:t>, </a:t>
            </a:r>
            <a:r>
              <a:rPr lang="cs-CZ" dirty="0" err="1"/>
              <a:t>within</a:t>
            </a:r>
            <a:r>
              <a:rPr lang="cs-CZ" dirty="0"/>
              <a:t> a </a:t>
            </a:r>
            <a:r>
              <a:rPr lang="cs-CZ" dirty="0" err="1"/>
              <a:t>specified</a:t>
            </a:r>
            <a:r>
              <a:rPr lang="cs-CZ" dirty="0"/>
              <a:t> period, </a:t>
            </a:r>
            <a:r>
              <a:rPr lang="cs-CZ" dirty="0" err="1"/>
              <a:t>usually</a:t>
            </a:r>
            <a:r>
              <a:rPr lang="cs-CZ" dirty="0"/>
              <a:t> 2 </a:t>
            </a:r>
            <a:r>
              <a:rPr lang="cs-CZ" dirty="0" err="1"/>
              <a:t>months</a:t>
            </a:r>
            <a:r>
              <a:rPr lang="cs-CZ" dirty="0"/>
              <a:t>.</a:t>
            </a:r>
          </a:p>
          <a:p>
            <a:pPr lvl="1"/>
            <a:r>
              <a:rPr lang="cs-CZ" dirty="0" err="1"/>
              <a:t>If</a:t>
            </a:r>
            <a:r>
              <a:rPr lang="cs-CZ" dirty="0"/>
              <a:t> </a:t>
            </a:r>
            <a:r>
              <a:rPr lang="cs-CZ" dirty="0" err="1"/>
              <a:t>the</a:t>
            </a:r>
            <a:r>
              <a:rPr lang="cs-CZ" dirty="0"/>
              <a:t> EU country </a:t>
            </a:r>
            <a:r>
              <a:rPr lang="cs-CZ" dirty="0" err="1"/>
              <a:t>still</a:t>
            </a:r>
            <a:r>
              <a:rPr lang="cs-CZ" dirty="0"/>
              <a:t> </a:t>
            </a:r>
            <a:r>
              <a:rPr lang="cs-CZ" dirty="0" err="1"/>
              <a:t>doesn't</a:t>
            </a:r>
            <a:r>
              <a:rPr lang="cs-CZ" dirty="0"/>
              <a:t> </a:t>
            </a:r>
            <a:r>
              <a:rPr lang="cs-CZ" dirty="0" err="1"/>
              <a:t>comply</a:t>
            </a:r>
            <a:r>
              <a:rPr lang="cs-CZ" dirty="0"/>
              <a:t>, </a:t>
            </a:r>
            <a:r>
              <a:rPr lang="cs-CZ" dirty="0" err="1"/>
              <a:t>the</a:t>
            </a:r>
            <a:r>
              <a:rPr lang="cs-CZ" dirty="0"/>
              <a:t> </a:t>
            </a:r>
            <a:r>
              <a:rPr lang="cs-CZ" dirty="0" err="1"/>
              <a:t>Commission</a:t>
            </a:r>
            <a:r>
              <a:rPr lang="cs-CZ" dirty="0"/>
              <a:t> </a:t>
            </a:r>
            <a:r>
              <a:rPr lang="cs-CZ" dirty="0" err="1"/>
              <a:t>may</a:t>
            </a:r>
            <a:r>
              <a:rPr lang="cs-CZ" dirty="0"/>
              <a:t> </a:t>
            </a:r>
            <a:r>
              <a:rPr lang="cs-CZ" dirty="0" err="1"/>
              <a:t>decide</a:t>
            </a:r>
            <a:r>
              <a:rPr lang="cs-CZ" dirty="0"/>
              <a:t> to </a:t>
            </a:r>
            <a:r>
              <a:rPr lang="cs-CZ" dirty="0" err="1"/>
              <a:t>refer</a:t>
            </a:r>
            <a:r>
              <a:rPr lang="cs-CZ" dirty="0"/>
              <a:t> </a:t>
            </a:r>
            <a:r>
              <a:rPr lang="cs-CZ" dirty="0" err="1"/>
              <a:t>the</a:t>
            </a:r>
            <a:r>
              <a:rPr lang="cs-CZ" dirty="0"/>
              <a:t> </a:t>
            </a:r>
            <a:r>
              <a:rPr lang="cs-CZ" dirty="0" err="1"/>
              <a:t>matter</a:t>
            </a:r>
            <a:r>
              <a:rPr lang="cs-CZ" dirty="0"/>
              <a:t> to </a:t>
            </a:r>
            <a:r>
              <a:rPr lang="cs-CZ" dirty="0" err="1"/>
              <a:t>the</a:t>
            </a:r>
            <a:r>
              <a:rPr lang="cs-CZ" dirty="0"/>
              <a:t> </a:t>
            </a:r>
            <a:r>
              <a:rPr lang="cs-CZ" b="1" dirty="0" err="1"/>
              <a:t>Court</a:t>
            </a:r>
            <a:r>
              <a:rPr lang="cs-CZ" b="1" dirty="0"/>
              <a:t> </a:t>
            </a:r>
            <a:r>
              <a:rPr lang="cs-CZ" b="1" dirty="0" err="1"/>
              <a:t>of</a:t>
            </a:r>
            <a:r>
              <a:rPr lang="cs-CZ" b="1" dirty="0"/>
              <a:t> Justice</a:t>
            </a:r>
            <a:r>
              <a:rPr lang="cs-CZ" dirty="0"/>
              <a:t>. Most </a:t>
            </a:r>
            <a:r>
              <a:rPr lang="cs-CZ" dirty="0" err="1"/>
              <a:t>cases</a:t>
            </a:r>
            <a:r>
              <a:rPr lang="cs-CZ" dirty="0"/>
              <a:t> are </a:t>
            </a:r>
            <a:r>
              <a:rPr lang="cs-CZ" dirty="0" err="1"/>
              <a:t>settled</a:t>
            </a:r>
            <a:r>
              <a:rPr lang="cs-CZ" dirty="0"/>
              <a:t> </a:t>
            </a:r>
            <a:r>
              <a:rPr lang="cs-CZ" dirty="0" err="1"/>
              <a:t>before</a:t>
            </a:r>
            <a:r>
              <a:rPr lang="cs-CZ" dirty="0"/>
              <a:t> </a:t>
            </a:r>
            <a:r>
              <a:rPr lang="cs-CZ" dirty="0" err="1"/>
              <a:t>being</a:t>
            </a:r>
            <a:r>
              <a:rPr lang="cs-CZ" dirty="0"/>
              <a:t> </a:t>
            </a:r>
            <a:r>
              <a:rPr lang="cs-CZ" dirty="0" err="1"/>
              <a:t>referred</a:t>
            </a:r>
            <a:r>
              <a:rPr lang="cs-CZ" dirty="0"/>
              <a:t> to </a:t>
            </a:r>
            <a:r>
              <a:rPr lang="cs-CZ" dirty="0" err="1"/>
              <a:t>the</a:t>
            </a:r>
            <a:r>
              <a:rPr lang="cs-CZ" dirty="0"/>
              <a:t> </a:t>
            </a:r>
            <a:r>
              <a:rPr lang="cs-CZ" dirty="0" err="1"/>
              <a:t>Court</a:t>
            </a:r>
            <a:r>
              <a:rPr lang="cs-CZ" dirty="0"/>
              <a:t>.</a:t>
            </a:r>
          </a:p>
          <a:p>
            <a:pPr lvl="1"/>
            <a:r>
              <a:rPr lang="cs-CZ" dirty="0" err="1"/>
              <a:t>If</a:t>
            </a:r>
            <a:r>
              <a:rPr lang="cs-CZ" dirty="0"/>
              <a:t> </a:t>
            </a:r>
            <a:r>
              <a:rPr lang="cs-CZ" dirty="0" err="1"/>
              <a:t>an</a:t>
            </a:r>
            <a:r>
              <a:rPr lang="cs-CZ" dirty="0"/>
              <a:t> EU </a:t>
            </a:r>
            <a:r>
              <a:rPr lang="cs-CZ" dirty="0" err="1"/>
              <a:t>county</a:t>
            </a:r>
            <a:r>
              <a:rPr lang="cs-CZ" dirty="0"/>
              <a:t> </a:t>
            </a:r>
            <a:r>
              <a:rPr lang="cs-CZ" dirty="0" err="1"/>
              <a:t>fails</a:t>
            </a:r>
            <a:r>
              <a:rPr lang="cs-CZ" dirty="0"/>
              <a:t> to </a:t>
            </a:r>
            <a:r>
              <a:rPr lang="cs-CZ" dirty="0" err="1"/>
              <a:t>communicate</a:t>
            </a:r>
            <a:r>
              <a:rPr lang="cs-CZ" dirty="0"/>
              <a:t> </a:t>
            </a:r>
            <a:r>
              <a:rPr lang="cs-CZ" dirty="0" err="1"/>
              <a:t>measures</a:t>
            </a:r>
            <a:r>
              <a:rPr lang="cs-CZ" dirty="0"/>
              <a:t> </a:t>
            </a:r>
            <a:r>
              <a:rPr lang="cs-CZ" dirty="0" err="1"/>
              <a:t>that</a:t>
            </a:r>
            <a:r>
              <a:rPr lang="cs-CZ" dirty="0"/>
              <a:t> </a:t>
            </a:r>
            <a:r>
              <a:rPr lang="cs-CZ" dirty="0" err="1"/>
              <a:t>implement</a:t>
            </a:r>
            <a:r>
              <a:rPr lang="cs-CZ" dirty="0"/>
              <a:t> </a:t>
            </a:r>
            <a:r>
              <a:rPr lang="cs-CZ" dirty="0" err="1"/>
              <a:t>the</a:t>
            </a:r>
            <a:r>
              <a:rPr lang="cs-CZ" dirty="0"/>
              <a:t> </a:t>
            </a:r>
            <a:r>
              <a:rPr lang="cs-CZ" dirty="0" err="1"/>
              <a:t>provisions</a:t>
            </a:r>
            <a:r>
              <a:rPr lang="cs-CZ" dirty="0"/>
              <a:t> </a:t>
            </a:r>
            <a:r>
              <a:rPr lang="cs-CZ" dirty="0" err="1"/>
              <a:t>of</a:t>
            </a:r>
            <a:r>
              <a:rPr lang="cs-CZ" dirty="0"/>
              <a:t> a </a:t>
            </a:r>
            <a:r>
              <a:rPr lang="cs-CZ" dirty="0" err="1"/>
              <a:t>directive</a:t>
            </a:r>
            <a:r>
              <a:rPr lang="cs-CZ" dirty="0"/>
              <a:t> in </a:t>
            </a:r>
            <a:r>
              <a:rPr lang="cs-CZ" dirty="0" err="1"/>
              <a:t>time</a:t>
            </a:r>
            <a:r>
              <a:rPr lang="cs-CZ" dirty="0"/>
              <a:t>, </a:t>
            </a:r>
            <a:r>
              <a:rPr lang="cs-CZ" dirty="0" err="1"/>
              <a:t>the</a:t>
            </a:r>
            <a:r>
              <a:rPr lang="cs-CZ" dirty="0"/>
              <a:t> </a:t>
            </a:r>
            <a:r>
              <a:rPr lang="cs-CZ" dirty="0" err="1"/>
              <a:t>Commission</a:t>
            </a:r>
            <a:r>
              <a:rPr lang="cs-CZ" dirty="0"/>
              <a:t> </a:t>
            </a:r>
            <a:r>
              <a:rPr lang="cs-CZ" dirty="0" err="1"/>
              <a:t>may</a:t>
            </a:r>
            <a:r>
              <a:rPr lang="cs-CZ" dirty="0"/>
              <a:t> </a:t>
            </a:r>
            <a:r>
              <a:rPr lang="cs-CZ" dirty="0" err="1"/>
              <a:t>ask</a:t>
            </a:r>
            <a:r>
              <a:rPr lang="cs-CZ" dirty="0"/>
              <a:t> </a:t>
            </a:r>
            <a:r>
              <a:rPr lang="cs-CZ" dirty="0" err="1"/>
              <a:t>the</a:t>
            </a:r>
            <a:r>
              <a:rPr lang="cs-CZ" dirty="0"/>
              <a:t> </a:t>
            </a:r>
            <a:r>
              <a:rPr lang="cs-CZ" dirty="0" err="1"/>
              <a:t>Court</a:t>
            </a:r>
            <a:r>
              <a:rPr lang="cs-CZ" dirty="0"/>
              <a:t> to </a:t>
            </a:r>
            <a:r>
              <a:rPr lang="cs-CZ" dirty="0" err="1"/>
              <a:t>impose</a:t>
            </a:r>
            <a:r>
              <a:rPr lang="cs-CZ" dirty="0"/>
              <a:t> </a:t>
            </a:r>
            <a:r>
              <a:rPr lang="cs-CZ" b="1" dirty="0" err="1"/>
              <a:t>penalties</a:t>
            </a:r>
            <a:r>
              <a:rPr lang="cs-CZ" dirty="0"/>
              <a:t>.</a:t>
            </a:r>
          </a:p>
          <a:p>
            <a:pPr lvl="1"/>
            <a:r>
              <a:rPr lang="cs-CZ" dirty="0" err="1"/>
              <a:t>If</a:t>
            </a:r>
            <a:r>
              <a:rPr lang="cs-CZ" dirty="0"/>
              <a:t> </a:t>
            </a:r>
            <a:r>
              <a:rPr lang="cs-CZ" dirty="0" err="1"/>
              <a:t>the</a:t>
            </a:r>
            <a:r>
              <a:rPr lang="cs-CZ" dirty="0"/>
              <a:t> </a:t>
            </a:r>
            <a:r>
              <a:rPr lang="cs-CZ" dirty="0" err="1"/>
              <a:t>Court</a:t>
            </a:r>
            <a:r>
              <a:rPr lang="cs-CZ" dirty="0"/>
              <a:t> </a:t>
            </a:r>
            <a:r>
              <a:rPr lang="cs-CZ" dirty="0" err="1"/>
              <a:t>finds</a:t>
            </a:r>
            <a:r>
              <a:rPr lang="cs-CZ" dirty="0"/>
              <a:t> </a:t>
            </a:r>
            <a:r>
              <a:rPr lang="cs-CZ" dirty="0" err="1"/>
              <a:t>that</a:t>
            </a:r>
            <a:r>
              <a:rPr lang="cs-CZ" dirty="0"/>
              <a:t> a country has </a:t>
            </a:r>
            <a:r>
              <a:rPr lang="cs-CZ" dirty="0" err="1"/>
              <a:t>breached</a:t>
            </a:r>
            <a:r>
              <a:rPr lang="cs-CZ" dirty="0"/>
              <a:t> EU </a:t>
            </a:r>
            <a:r>
              <a:rPr lang="cs-CZ" dirty="0" err="1"/>
              <a:t>law</a:t>
            </a:r>
            <a:r>
              <a:rPr lang="cs-CZ" dirty="0"/>
              <a:t>, </a:t>
            </a:r>
            <a:r>
              <a:rPr lang="cs-CZ" dirty="0" err="1"/>
              <a:t>the</a:t>
            </a:r>
            <a:r>
              <a:rPr lang="cs-CZ" dirty="0"/>
              <a:t> </a:t>
            </a:r>
            <a:r>
              <a:rPr lang="cs-CZ" dirty="0" err="1"/>
              <a:t>national</a:t>
            </a:r>
            <a:r>
              <a:rPr lang="cs-CZ" dirty="0"/>
              <a:t> </a:t>
            </a:r>
            <a:r>
              <a:rPr lang="cs-CZ" dirty="0" err="1"/>
              <a:t>authorities</a:t>
            </a:r>
            <a:r>
              <a:rPr lang="cs-CZ" dirty="0"/>
              <a:t> </a:t>
            </a:r>
            <a:r>
              <a:rPr lang="cs-CZ" dirty="0" err="1"/>
              <a:t>must</a:t>
            </a:r>
            <a:r>
              <a:rPr lang="cs-CZ" dirty="0"/>
              <a:t> </a:t>
            </a:r>
            <a:r>
              <a:rPr lang="cs-CZ" dirty="0" err="1"/>
              <a:t>take</a:t>
            </a:r>
            <a:r>
              <a:rPr lang="cs-CZ" dirty="0"/>
              <a:t> </a:t>
            </a:r>
            <a:r>
              <a:rPr lang="cs-CZ" dirty="0" err="1"/>
              <a:t>action</a:t>
            </a:r>
            <a:r>
              <a:rPr lang="cs-CZ" dirty="0"/>
              <a:t> to </a:t>
            </a:r>
            <a:r>
              <a:rPr lang="cs-CZ" dirty="0" err="1"/>
              <a:t>comply</a:t>
            </a:r>
            <a:r>
              <a:rPr lang="cs-CZ" dirty="0"/>
              <a:t> </a:t>
            </a:r>
            <a:r>
              <a:rPr lang="cs-CZ" dirty="0" err="1"/>
              <a:t>with</a:t>
            </a:r>
            <a:r>
              <a:rPr lang="cs-CZ" dirty="0"/>
              <a:t> </a:t>
            </a:r>
            <a:r>
              <a:rPr lang="cs-CZ" dirty="0" err="1"/>
              <a:t>the</a:t>
            </a:r>
            <a:r>
              <a:rPr lang="cs-CZ" dirty="0"/>
              <a:t> </a:t>
            </a:r>
            <a:r>
              <a:rPr lang="cs-CZ" dirty="0" err="1"/>
              <a:t>Court</a:t>
            </a:r>
            <a:r>
              <a:rPr lang="cs-CZ" dirty="0"/>
              <a:t> </a:t>
            </a:r>
            <a:r>
              <a:rPr lang="cs-CZ" dirty="0" err="1"/>
              <a:t>judgment</a:t>
            </a:r>
            <a:r>
              <a:rPr lang="cs-CZ" dirty="0" smtClean="0"/>
              <a:t>.</a:t>
            </a:r>
            <a:endParaRPr lang="cs-CZ" dirty="0"/>
          </a:p>
        </p:txBody>
      </p:sp>
    </p:spTree>
    <p:extLst>
      <p:ext uri="{BB962C8B-B14F-4D97-AF65-F5344CB8AC3E}">
        <p14:creationId xmlns:p14="http://schemas.microsoft.com/office/powerpoint/2010/main" val="1135364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Infringement</a:t>
            </a:r>
            <a:r>
              <a:rPr lang="cs-CZ" b="1" dirty="0"/>
              <a:t> </a:t>
            </a:r>
            <a:r>
              <a:rPr lang="cs-CZ" b="1" dirty="0" err="1" smtClean="0"/>
              <a:t>procedure</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b="1" dirty="0" smtClean="0"/>
              <a:t>Non-</a:t>
            </a:r>
            <a:r>
              <a:rPr lang="cs-CZ" b="1" dirty="0" err="1" smtClean="0"/>
              <a:t>compliance</a:t>
            </a:r>
            <a:r>
              <a:rPr lang="cs-CZ" b="1" dirty="0" smtClean="0"/>
              <a:t> </a:t>
            </a:r>
            <a:r>
              <a:rPr lang="cs-CZ" b="1" dirty="0" err="1"/>
              <a:t>with</a:t>
            </a:r>
            <a:r>
              <a:rPr lang="cs-CZ" b="1" dirty="0"/>
              <a:t> a </a:t>
            </a:r>
            <a:r>
              <a:rPr lang="cs-CZ" b="1" dirty="0" err="1"/>
              <a:t>Court</a:t>
            </a:r>
            <a:r>
              <a:rPr lang="cs-CZ" b="1" dirty="0"/>
              <a:t> </a:t>
            </a:r>
            <a:r>
              <a:rPr lang="cs-CZ" b="1" dirty="0" err="1"/>
              <a:t>decision</a:t>
            </a:r>
            <a:endParaRPr lang="cs-CZ" b="1" dirty="0"/>
          </a:p>
          <a:p>
            <a:pPr lvl="1"/>
            <a:r>
              <a:rPr lang="cs-CZ" dirty="0" err="1"/>
              <a:t>If</a:t>
            </a:r>
            <a:r>
              <a:rPr lang="cs-CZ" dirty="0"/>
              <a:t>, </a:t>
            </a:r>
            <a:r>
              <a:rPr lang="cs-CZ" dirty="0" err="1"/>
              <a:t>despite</a:t>
            </a:r>
            <a:r>
              <a:rPr lang="cs-CZ" dirty="0"/>
              <a:t> </a:t>
            </a:r>
            <a:r>
              <a:rPr lang="cs-CZ" dirty="0" err="1"/>
              <a:t>the</a:t>
            </a:r>
            <a:r>
              <a:rPr lang="cs-CZ" dirty="0"/>
              <a:t> </a:t>
            </a:r>
            <a:r>
              <a:rPr lang="cs-CZ" dirty="0" err="1"/>
              <a:t>Court's</a:t>
            </a:r>
            <a:r>
              <a:rPr lang="cs-CZ" dirty="0"/>
              <a:t> </a:t>
            </a:r>
            <a:r>
              <a:rPr lang="cs-CZ" dirty="0" err="1"/>
              <a:t>judgment</a:t>
            </a:r>
            <a:r>
              <a:rPr lang="cs-CZ" dirty="0"/>
              <a:t>, </a:t>
            </a:r>
            <a:r>
              <a:rPr lang="cs-CZ" dirty="0" err="1"/>
              <a:t>the</a:t>
            </a:r>
            <a:r>
              <a:rPr lang="cs-CZ" dirty="0"/>
              <a:t> EU country </a:t>
            </a:r>
            <a:r>
              <a:rPr lang="cs-CZ" dirty="0" err="1"/>
              <a:t>still</a:t>
            </a:r>
            <a:r>
              <a:rPr lang="cs-CZ" dirty="0"/>
              <a:t> </a:t>
            </a:r>
            <a:r>
              <a:rPr lang="cs-CZ" dirty="0" err="1"/>
              <a:t>doesn't</a:t>
            </a:r>
            <a:r>
              <a:rPr lang="cs-CZ" dirty="0"/>
              <a:t> </a:t>
            </a:r>
            <a:r>
              <a:rPr lang="cs-CZ" dirty="0" err="1"/>
              <a:t>rectify</a:t>
            </a:r>
            <a:r>
              <a:rPr lang="cs-CZ" dirty="0"/>
              <a:t> </a:t>
            </a:r>
            <a:r>
              <a:rPr lang="cs-CZ" dirty="0" err="1"/>
              <a:t>the</a:t>
            </a:r>
            <a:r>
              <a:rPr lang="cs-CZ" dirty="0"/>
              <a:t> </a:t>
            </a:r>
            <a:r>
              <a:rPr lang="cs-CZ" dirty="0" err="1"/>
              <a:t>situation</a:t>
            </a:r>
            <a:r>
              <a:rPr lang="cs-CZ" dirty="0"/>
              <a:t>, </a:t>
            </a:r>
            <a:r>
              <a:rPr lang="cs-CZ" dirty="0" err="1"/>
              <a:t>the</a:t>
            </a:r>
            <a:r>
              <a:rPr lang="cs-CZ" dirty="0"/>
              <a:t> </a:t>
            </a:r>
            <a:r>
              <a:rPr lang="cs-CZ" dirty="0" err="1"/>
              <a:t>Commission</a:t>
            </a:r>
            <a:r>
              <a:rPr lang="cs-CZ" dirty="0"/>
              <a:t> </a:t>
            </a:r>
            <a:r>
              <a:rPr lang="cs-CZ" dirty="0" err="1"/>
              <a:t>may</a:t>
            </a:r>
            <a:r>
              <a:rPr lang="cs-CZ" dirty="0"/>
              <a:t> </a:t>
            </a:r>
            <a:r>
              <a:rPr lang="cs-CZ" dirty="0" err="1"/>
              <a:t>refer</a:t>
            </a:r>
            <a:r>
              <a:rPr lang="cs-CZ" dirty="0"/>
              <a:t> </a:t>
            </a:r>
            <a:r>
              <a:rPr lang="cs-CZ" dirty="0" err="1"/>
              <a:t>the</a:t>
            </a:r>
            <a:r>
              <a:rPr lang="cs-CZ" dirty="0"/>
              <a:t> country </a:t>
            </a:r>
            <a:r>
              <a:rPr lang="cs-CZ" dirty="0" err="1"/>
              <a:t>back</a:t>
            </a:r>
            <a:r>
              <a:rPr lang="cs-CZ" dirty="0"/>
              <a:t> to </a:t>
            </a:r>
            <a:r>
              <a:rPr lang="cs-CZ" dirty="0" err="1"/>
              <a:t>the</a:t>
            </a:r>
            <a:r>
              <a:rPr lang="cs-CZ" dirty="0"/>
              <a:t> </a:t>
            </a:r>
            <a:r>
              <a:rPr lang="cs-CZ" dirty="0" err="1"/>
              <a:t>Court</a:t>
            </a:r>
            <a:r>
              <a:rPr lang="cs-CZ" dirty="0"/>
              <a:t>.</a:t>
            </a:r>
          </a:p>
          <a:p>
            <a:r>
              <a:rPr lang="cs-CZ" b="1" dirty="0" err="1"/>
              <a:t>Financial</a:t>
            </a:r>
            <a:r>
              <a:rPr lang="cs-CZ" b="1" dirty="0"/>
              <a:t> </a:t>
            </a:r>
            <a:r>
              <a:rPr lang="cs-CZ" b="1" dirty="0" err="1"/>
              <a:t>penalties</a:t>
            </a:r>
            <a:endParaRPr lang="cs-CZ" b="1" dirty="0"/>
          </a:p>
          <a:p>
            <a:pPr lvl="1"/>
            <a:r>
              <a:rPr lang="cs-CZ" dirty="0" err="1"/>
              <a:t>When</a:t>
            </a:r>
            <a:r>
              <a:rPr lang="cs-CZ" dirty="0"/>
              <a:t> </a:t>
            </a:r>
            <a:r>
              <a:rPr lang="cs-CZ" dirty="0" err="1"/>
              <a:t>referring</a:t>
            </a:r>
            <a:r>
              <a:rPr lang="cs-CZ" dirty="0"/>
              <a:t> </a:t>
            </a:r>
            <a:r>
              <a:rPr lang="cs-CZ" dirty="0" err="1"/>
              <a:t>an</a:t>
            </a:r>
            <a:r>
              <a:rPr lang="cs-CZ" dirty="0"/>
              <a:t> EU country to </a:t>
            </a:r>
            <a:r>
              <a:rPr lang="cs-CZ" dirty="0" err="1"/>
              <a:t>the</a:t>
            </a:r>
            <a:r>
              <a:rPr lang="cs-CZ" dirty="0"/>
              <a:t> </a:t>
            </a:r>
            <a:r>
              <a:rPr lang="cs-CZ" dirty="0" err="1"/>
              <a:t>Court</a:t>
            </a:r>
            <a:r>
              <a:rPr lang="cs-CZ" dirty="0"/>
              <a:t> </a:t>
            </a:r>
            <a:r>
              <a:rPr lang="cs-CZ" dirty="0" err="1"/>
              <a:t>for</a:t>
            </a:r>
            <a:r>
              <a:rPr lang="cs-CZ" dirty="0"/>
              <a:t> </a:t>
            </a:r>
            <a:r>
              <a:rPr lang="cs-CZ" dirty="0" err="1"/>
              <a:t>the</a:t>
            </a:r>
            <a:r>
              <a:rPr lang="cs-CZ" dirty="0"/>
              <a:t> second </a:t>
            </a:r>
            <a:r>
              <a:rPr lang="cs-CZ" dirty="0" err="1"/>
              <a:t>time</a:t>
            </a:r>
            <a:r>
              <a:rPr lang="cs-CZ" dirty="0"/>
              <a:t>, </a:t>
            </a:r>
            <a:r>
              <a:rPr lang="cs-CZ" dirty="0" err="1"/>
              <a:t>the</a:t>
            </a:r>
            <a:r>
              <a:rPr lang="cs-CZ" dirty="0"/>
              <a:t> </a:t>
            </a:r>
            <a:r>
              <a:rPr lang="cs-CZ" dirty="0" err="1"/>
              <a:t>Commission</a:t>
            </a:r>
            <a:r>
              <a:rPr lang="cs-CZ" dirty="0"/>
              <a:t> </a:t>
            </a:r>
            <a:r>
              <a:rPr lang="cs-CZ" dirty="0" err="1"/>
              <a:t>proposes</a:t>
            </a:r>
            <a:r>
              <a:rPr lang="cs-CZ" dirty="0"/>
              <a:t> </a:t>
            </a:r>
            <a:r>
              <a:rPr lang="cs-CZ" dirty="0" err="1"/>
              <a:t>that</a:t>
            </a:r>
            <a:r>
              <a:rPr lang="cs-CZ" dirty="0"/>
              <a:t> </a:t>
            </a:r>
            <a:r>
              <a:rPr lang="cs-CZ" dirty="0" err="1"/>
              <a:t>the</a:t>
            </a:r>
            <a:r>
              <a:rPr lang="cs-CZ" dirty="0"/>
              <a:t> </a:t>
            </a:r>
            <a:r>
              <a:rPr lang="cs-CZ" dirty="0" err="1"/>
              <a:t>Court</a:t>
            </a:r>
            <a:r>
              <a:rPr lang="cs-CZ" dirty="0"/>
              <a:t> </a:t>
            </a:r>
            <a:r>
              <a:rPr lang="cs-CZ" dirty="0" err="1"/>
              <a:t>impose</a:t>
            </a:r>
            <a:r>
              <a:rPr lang="cs-CZ" dirty="0"/>
              <a:t> </a:t>
            </a:r>
            <a:r>
              <a:rPr lang="cs-CZ" dirty="0" err="1"/>
              <a:t>financial</a:t>
            </a:r>
            <a:r>
              <a:rPr lang="cs-CZ" dirty="0"/>
              <a:t> </a:t>
            </a:r>
            <a:r>
              <a:rPr lang="cs-CZ" dirty="0" err="1"/>
              <a:t>penalties</a:t>
            </a:r>
            <a:r>
              <a:rPr lang="cs-CZ" dirty="0"/>
              <a:t>, </a:t>
            </a:r>
            <a:r>
              <a:rPr lang="cs-CZ" dirty="0" err="1"/>
              <a:t>which</a:t>
            </a:r>
            <a:r>
              <a:rPr lang="cs-CZ" dirty="0"/>
              <a:t> </a:t>
            </a:r>
            <a:r>
              <a:rPr lang="cs-CZ" dirty="0" err="1"/>
              <a:t>can</a:t>
            </a:r>
            <a:r>
              <a:rPr lang="cs-CZ" dirty="0"/>
              <a:t> </a:t>
            </a:r>
            <a:r>
              <a:rPr lang="cs-CZ" dirty="0" err="1"/>
              <a:t>be</a:t>
            </a:r>
            <a:r>
              <a:rPr lang="cs-CZ" dirty="0"/>
              <a:t> </a:t>
            </a:r>
            <a:r>
              <a:rPr lang="cs-CZ" dirty="0" err="1"/>
              <a:t>either</a:t>
            </a:r>
            <a:r>
              <a:rPr lang="cs-CZ" dirty="0"/>
              <a:t> a </a:t>
            </a:r>
            <a:r>
              <a:rPr lang="cs-CZ" b="1" dirty="0"/>
              <a:t>lump sum and/</a:t>
            </a:r>
            <a:r>
              <a:rPr lang="cs-CZ" b="1" dirty="0" err="1"/>
              <a:t>or</a:t>
            </a:r>
            <a:r>
              <a:rPr lang="cs-CZ" b="1" dirty="0"/>
              <a:t> a </a:t>
            </a:r>
            <a:r>
              <a:rPr lang="cs-CZ" b="1" dirty="0" err="1"/>
              <a:t>daily</a:t>
            </a:r>
            <a:r>
              <a:rPr lang="cs-CZ" b="1" dirty="0"/>
              <a:t> </a:t>
            </a:r>
            <a:r>
              <a:rPr lang="cs-CZ" b="1" dirty="0" err="1"/>
              <a:t>payment</a:t>
            </a:r>
            <a:r>
              <a:rPr lang="cs-CZ" dirty="0"/>
              <a:t>.</a:t>
            </a:r>
          </a:p>
          <a:p>
            <a:pPr lvl="1"/>
            <a:r>
              <a:rPr lang="cs-CZ" dirty="0"/>
              <a:t>These </a:t>
            </a:r>
            <a:r>
              <a:rPr lang="cs-CZ" dirty="0" err="1"/>
              <a:t>penalties</a:t>
            </a:r>
            <a:r>
              <a:rPr lang="cs-CZ" dirty="0"/>
              <a:t> are </a:t>
            </a:r>
            <a:r>
              <a:rPr lang="cs-CZ" dirty="0" err="1"/>
              <a:t>calculated</a:t>
            </a:r>
            <a:r>
              <a:rPr lang="cs-CZ" dirty="0"/>
              <a:t> </a:t>
            </a:r>
            <a:r>
              <a:rPr lang="cs-CZ" dirty="0" err="1"/>
              <a:t>taking</a:t>
            </a:r>
            <a:r>
              <a:rPr lang="cs-CZ" dirty="0"/>
              <a:t> </a:t>
            </a:r>
            <a:r>
              <a:rPr lang="cs-CZ" dirty="0" err="1"/>
              <a:t>into</a:t>
            </a:r>
            <a:r>
              <a:rPr lang="cs-CZ" dirty="0"/>
              <a:t> </a:t>
            </a:r>
            <a:r>
              <a:rPr lang="cs-CZ" dirty="0" err="1"/>
              <a:t>account</a:t>
            </a:r>
            <a:r>
              <a:rPr lang="cs-CZ" dirty="0"/>
              <a:t>:</a:t>
            </a:r>
          </a:p>
          <a:p>
            <a:pPr lvl="2"/>
            <a:r>
              <a:rPr lang="cs-CZ" dirty="0" err="1"/>
              <a:t>the</a:t>
            </a:r>
            <a:r>
              <a:rPr lang="cs-CZ" dirty="0"/>
              <a:t> </a:t>
            </a:r>
            <a:r>
              <a:rPr lang="cs-CZ" dirty="0" err="1"/>
              <a:t>importance</a:t>
            </a:r>
            <a:r>
              <a:rPr lang="cs-CZ" dirty="0"/>
              <a:t> </a:t>
            </a:r>
            <a:r>
              <a:rPr lang="cs-CZ" dirty="0" err="1"/>
              <a:t>of</a:t>
            </a:r>
            <a:r>
              <a:rPr lang="cs-CZ" dirty="0"/>
              <a:t> </a:t>
            </a:r>
            <a:r>
              <a:rPr lang="cs-CZ" dirty="0" err="1"/>
              <a:t>the</a:t>
            </a:r>
            <a:r>
              <a:rPr lang="cs-CZ" dirty="0"/>
              <a:t> </a:t>
            </a:r>
            <a:r>
              <a:rPr lang="cs-CZ" dirty="0" err="1"/>
              <a:t>rules</a:t>
            </a:r>
            <a:r>
              <a:rPr lang="cs-CZ" dirty="0"/>
              <a:t> </a:t>
            </a:r>
            <a:r>
              <a:rPr lang="cs-CZ" dirty="0" err="1"/>
              <a:t>breached</a:t>
            </a:r>
            <a:r>
              <a:rPr lang="cs-CZ" dirty="0"/>
              <a:t> and </a:t>
            </a:r>
            <a:r>
              <a:rPr lang="cs-CZ" dirty="0" err="1"/>
              <a:t>the</a:t>
            </a:r>
            <a:r>
              <a:rPr lang="cs-CZ" dirty="0"/>
              <a:t> </a:t>
            </a:r>
            <a:r>
              <a:rPr lang="cs-CZ" dirty="0" err="1"/>
              <a:t>impact</a:t>
            </a:r>
            <a:r>
              <a:rPr lang="cs-CZ" dirty="0"/>
              <a:t> </a:t>
            </a:r>
            <a:r>
              <a:rPr lang="cs-CZ" dirty="0" err="1"/>
              <a:t>of</a:t>
            </a:r>
            <a:r>
              <a:rPr lang="cs-CZ" dirty="0"/>
              <a:t> </a:t>
            </a:r>
            <a:r>
              <a:rPr lang="cs-CZ" dirty="0" err="1"/>
              <a:t>the</a:t>
            </a:r>
            <a:r>
              <a:rPr lang="cs-CZ" dirty="0"/>
              <a:t> </a:t>
            </a:r>
            <a:r>
              <a:rPr lang="cs-CZ" dirty="0" err="1"/>
              <a:t>infringement</a:t>
            </a:r>
            <a:r>
              <a:rPr lang="cs-CZ" dirty="0"/>
              <a:t> on </a:t>
            </a:r>
            <a:r>
              <a:rPr lang="cs-CZ" dirty="0" err="1"/>
              <a:t>general</a:t>
            </a:r>
            <a:r>
              <a:rPr lang="cs-CZ" dirty="0"/>
              <a:t> and </a:t>
            </a:r>
            <a:r>
              <a:rPr lang="cs-CZ" dirty="0" err="1"/>
              <a:t>particular</a:t>
            </a:r>
            <a:r>
              <a:rPr lang="cs-CZ" dirty="0"/>
              <a:t> </a:t>
            </a:r>
            <a:r>
              <a:rPr lang="cs-CZ" dirty="0" err="1"/>
              <a:t>interests</a:t>
            </a:r>
            <a:endParaRPr lang="cs-CZ" dirty="0"/>
          </a:p>
          <a:p>
            <a:pPr lvl="2"/>
            <a:r>
              <a:rPr lang="cs-CZ" dirty="0" err="1"/>
              <a:t>the</a:t>
            </a:r>
            <a:r>
              <a:rPr lang="cs-CZ" dirty="0"/>
              <a:t> period </a:t>
            </a:r>
            <a:r>
              <a:rPr lang="cs-CZ" dirty="0" err="1"/>
              <a:t>the</a:t>
            </a:r>
            <a:r>
              <a:rPr lang="cs-CZ" dirty="0"/>
              <a:t> EU </a:t>
            </a:r>
            <a:r>
              <a:rPr lang="cs-CZ" dirty="0" err="1"/>
              <a:t>law</a:t>
            </a:r>
            <a:r>
              <a:rPr lang="cs-CZ" dirty="0"/>
              <a:t> has not </a:t>
            </a:r>
            <a:r>
              <a:rPr lang="cs-CZ" dirty="0" err="1"/>
              <a:t>been</a:t>
            </a:r>
            <a:r>
              <a:rPr lang="cs-CZ" dirty="0"/>
              <a:t> </a:t>
            </a:r>
            <a:r>
              <a:rPr lang="cs-CZ" dirty="0" err="1"/>
              <a:t>applied</a:t>
            </a:r>
            <a:endParaRPr lang="cs-CZ" dirty="0"/>
          </a:p>
          <a:p>
            <a:pPr lvl="2"/>
            <a:r>
              <a:rPr lang="cs-CZ" dirty="0" err="1"/>
              <a:t>the</a:t>
            </a:r>
            <a:r>
              <a:rPr lang="cs-CZ" dirty="0"/>
              <a:t> </a:t>
            </a:r>
            <a:r>
              <a:rPr lang="cs-CZ" dirty="0" err="1"/>
              <a:t>country's</a:t>
            </a:r>
            <a:r>
              <a:rPr lang="cs-CZ" dirty="0"/>
              <a:t> </a:t>
            </a:r>
            <a:r>
              <a:rPr lang="cs-CZ" dirty="0" err="1"/>
              <a:t>ability</a:t>
            </a:r>
            <a:r>
              <a:rPr lang="cs-CZ" dirty="0"/>
              <a:t> to </a:t>
            </a:r>
            <a:r>
              <a:rPr lang="cs-CZ" dirty="0" err="1"/>
              <a:t>pay</a:t>
            </a:r>
            <a:r>
              <a:rPr lang="cs-CZ" dirty="0"/>
              <a:t>, </a:t>
            </a:r>
            <a:r>
              <a:rPr lang="cs-CZ" dirty="0" err="1"/>
              <a:t>ensuring</a:t>
            </a:r>
            <a:r>
              <a:rPr lang="cs-CZ" dirty="0"/>
              <a:t> </a:t>
            </a:r>
            <a:r>
              <a:rPr lang="cs-CZ" dirty="0" err="1"/>
              <a:t>that</a:t>
            </a:r>
            <a:r>
              <a:rPr lang="cs-CZ" dirty="0"/>
              <a:t> </a:t>
            </a:r>
            <a:r>
              <a:rPr lang="cs-CZ" dirty="0" err="1"/>
              <a:t>the</a:t>
            </a:r>
            <a:r>
              <a:rPr lang="cs-CZ" dirty="0"/>
              <a:t> fines </a:t>
            </a:r>
            <a:r>
              <a:rPr lang="cs-CZ" dirty="0" err="1"/>
              <a:t>have</a:t>
            </a:r>
            <a:r>
              <a:rPr lang="cs-CZ" dirty="0"/>
              <a:t> a </a:t>
            </a:r>
            <a:r>
              <a:rPr lang="cs-CZ" dirty="0" err="1"/>
              <a:t>deterrent</a:t>
            </a:r>
            <a:r>
              <a:rPr lang="cs-CZ" dirty="0"/>
              <a:t> </a:t>
            </a:r>
            <a:r>
              <a:rPr lang="cs-CZ" dirty="0" err="1"/>
              <a:t>effect</a:t>
            </a:r>
            <a:endParaRPr lang="cs-CZ" dirty="0"/>
          </a:p>
          <a:p>
            <a:r>
              <a:rPr lang="cs-CZ" dirty="0" err="1"/>
              <a:t>The</a:t>
            </a:r>
            <a:r>
              <a:rPr lang="cs-CZ" dirty="0"/>
              <a:t> </a:t>
            </a:r>
            <a:r>
              <a:rPr lang="cs-CZ" dirty="0" err="1"/>
              <a:t>amount</a:t>
            </a:r>
            <a:r>
              <a:rPr lang="cs-CZ" dirty="0"/>
              <a:t> </a:t>
            </a:r>
            <a:r>
              <a:rPr lang="cs-CZ" dirty="0" err="1"/>
              <a:t>proposed</a:t>
            </a:r>
            <a:r>
              <a:rPr lang="cs-CZ" dirty="0"/>
              <a:t> by </a:t>
            </a:r>
            <a:r>
              <a:rPr lang="cs-CZ" dirty="0" err="1"/>
              <a:t>the</a:t>
            </a:r>
            <a:r>
              <a:rPr lang="cs-CZ" dirty="0"/>
              <a:t> </a:t>
            </a:r>
            <a:r>
              <a:rPr lang="cs-CZ" dirty="0" err="1"/>
              <a:t>Commission</a:t>
            </a:r>
            <a:r>
              <a:rPr lang="cs-CZ" dirty="0"/>
              <a:t> </a:t>
            </a:r>
            <a:r>
              <a:rPr lang="cs-CZ" dirty="0" err="1"/>
              <a:t>can</a:t>
            </a:r>
            <a:r>
              <a:rPr lang="cs-CZ" dirty="0"/>
              <a:t> </a:t>
            </a:r>
            <a:r>
              <a:rPr lang="cs-CZ" dirty="0" err="1"/>
              <a:t>be</a:t>
            </a:r>
            <a:r>
              <a:rPr lang="cs-CZ" dirty="0"/>
              <a:t> </a:t>
            </a:r>
            <a:r>
              <a:rPr lang="cs-CZ" dirty="0" err="1"/>
              <a:t>changed</a:t>
            </a:r>
            <a:r>
              <a:rPr lang="cs-CZ" dirty="0"/>
              <a:t> by </a:t>
            </a:r>
            <a:r>
              <a:rPr lang="cs-CZ" dirty="0" err="1"/>
              <a:t>the</a:t>
            </a:r>
            <a:r>
              <a:rPr lang="cs-CZ" dirty="0"/>
              <a:t> </a:t>
            </a:r>
            <a:r>
              <a:rPr lang="cs-CZ" dirty="0" err="1"/>
              <a:t>Court</a:t>
            </a:r>
            <a:r>
              <a:rPr lang="cs-CZ" dirty="0"/>
              <a:t> in </a:t>
            </a:r>
            <a:r>
              <a:rPr lang="cs-CZ" dirty="0" err="1"/>
              <a:t>its</a:t>
            </a:r>
            <a:r>
              <a:rPr lang="cs-CZ" dirty="0"/>
              <a:t> </a:t>
            </a:r>
            <a:r>
              <a:rPr lang="cs-CZ" dirty="0" err="1"/>
              <a:t>ruling</a:t>
            </a:r>
            <a:r>
              <a:rPr lang="cs-CZ" dirty="0"/>
              <a:t>.</a:t>
            </a:r>
          </a:p>
          <a:p>
            <a:r>
              <a:rPr lang="cs-CZ" b="1" dirty="0" err="1" smtClean="0"/>
              <a:t>Publication</a:t>
            </a:r>
            <a:r>
              <a:rPr lang="cs-CZ" b="1" dirty="0" smtClean="0"/>
              <a:t> </a:t>
            </a:r>
            <a:r>
              <a:rPr lang="cs-CZ" b="1" dirty="0" err="1"/>
              <a:t>of</a:t>
            </a:r>
            <a:r>
              <a:rPr lang="cs-CZ" b="1" dirty="0"/>
              <a:t> </a:t>
            </a:r>
            <a:r>
              <a:rPr lang="cs-CZ" b="1" dirty="0" err="1"/>
              <a:t>infringement</a:t>
            </a:r>
            <a:r>
              <a:rPr lang="cs-CZ" b="1" dirty="0"/>
              <a:t> </a:t>
            </a:r>
            <a:r>
              <a:rPr lang="cs-CZ" b="1" dirty="0" err="1"/>
              <a:t>decisions</a:t>
            </a:r>
            <a:endParaRPr lang="cs-CZ" b="1" dirty="0"/>
          </a:p>
          <a:p>
            <a:pPr lvl="1"/>
            <a:r>
              <a:rPr lang="cs-CZ" dirty="0" err="1" smtClean="0"/>
              <a:t>Before</a:t>
            </a:r>
            <a:r>
              <a:rPr lang="cs-CZ" dirty="0" smtClean="0"/>
              <a:t> non public</a:t>
            </a:r>
            <a:endParaRPr lang="cs-CZ" dirty="0"/>
          </a:p>
        </p:txBody>
      </p:sp>
    </p:spTree>
    <p:extLst>
      <p:ext uri="{BB962C8B-B14F-4D97-AF65-F5344CB8AC3E}">
        <p14:creationId xmlns:p14="http://schemas.microsoft.com/office/powerpoint/2010/main" val="1444711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Infringement</a:t>
            </a:r>
            <a:r>
              <a:rPr lang="cs-CZ" b="1" dirty="0"/>
              <a:t> </a:t>
            </a:r>
            <a:r>
              <a:rPr lang="cs-CZ" b="1" dirty="0" err="1" smtClean="0"/>
              <a:t>procedure</a:t>
            </a:r>
            <a:endParaRPr lang="cs-CZ" dirty="0"/>
          </a:p>
        </p:txBody>
      </p:sp>
      <p:pic>
        <p:nvPicPr>
          <p:cNvPr id="17410"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8143" t="29503" r="28831" b="16668"/>
          <a:stretch/>
        </p:blipFill>
        <p:spPr bwMode="auto">
          <a:xfrm>
            <a:off x="1308100" y="1876425"/>
            <a:ext cx="6477000" cy="517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621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Infringement</a:t>
            </a:r>
            <a:r>
              <a:rPr lang="cs-CZ" b="1" dirty="0"/>
              <a:t> </a:t>
            </a:r>
            <a:r>
              <a:rPr lang="cs-CZ" b="1" dirty="0" err="1" smtClean="0"/>
              <a:t>procedure</a:t>
            </a:r>
            <a:endParaRPr lang="cs-CZ"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174" t="34349" r="27731" b="14401"/>
          <a:stretch/>
        </p:blipFill>
        <p:spPr bwMode="auto">
          <a:xfrm>
            <a:off x="546100" y="1780161"/>
            <a:ext cx="8793480" cy="561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31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
            </a:r>
            <a:br>
              <a:rPr lang="cs-CZ" dirty="0"/>
            </a:br>
            <a:r>
              <a:rPr lang="cs-CZ" dirty="0"/>
              <a:t/>
            </a:r>
            <a:br>
              <a:rPr lang="cs-CZ" dirty="0"/>
            </a:br>
            <a:r>
              <a:rPr lang="cs-CZ" dirty="0" smtClean="0"/>
              <a:t>I. </a:t>
            </a:r>
            <a:r>
              <a:rPr lang="cs-CZ" b="1" dirty="0" err="1" smtClean="0"/>
              <a:t>legislative</a:t>
            </a:r>
            <a:r>
              <a:rPr lang="cs-CZ" b="1" dirty="0" smtClean="0"/>
              <a:t> </a:t>
            </a:r>
            <a:r>
              <a:rPr lang="cs-CZ" b="1" dirty="0" err="1" smtClean="0"/>
              <a:t>changes</a:t>
            </a:r>
            <a:r>
              <a:rPr lang="cs-CZ" b="1" dirty="0" smtClean="0"/>
              <a:t> - General</a:t>
            </a:r>
            <a:r>
              <a:rPr lang="cs-CZ" b="1" dirty="0"/>
              <a:t> </a:t>
            </a:r>
            <a:r>
              <a:rPr lang="cs-CZ" b="1" dirty="0" err="1" smtClean="0"/>
              <a:t>Laws</a:t>
            </a:r>
            <a:endParaRPr lang="cs-CZ" b="1" dirty="0"/>
          </a:p>
        </p:txBody>
      </p:sp>
      <p:sp>
        <p:nvSpPr>
          <p:cNvPr id="3" name="Zástupný symbol pro obsah 2"/>
          <p:cNvSpPr>
            <a:spLocks noGrp="1"/>
          </p:cNvSpPr>
          <p:nvPr>
            <p:ph sz="quarter" idx="1"/>
          </p:nvPr>
        </p:nvSpPr>
        <p:spPr/>
        <p:txBody>
          <a:bodyPr/>
          <a:lstStyle/>
          <a:p>
            <a:r>
              <a:rPr lang="en-US" dirty="0"/>
              <a:t>173/1989 Coll. </a:t>
            </a:r>
            <a:r>
              <a:rPr lang="en-US" b="1" dirty="0" smtClean="0"/>
              <a:t>M</a:t>
            </a:r>
            <a:r>
              <a:rPr lang="cs-CZ" b="1" dirty="0" err="1" smtClean="0"/>
              <a:t>inistry</a:t>
            </a:r>
            <a:r>
              <a:rPr lang="cs-CZ" b="1" dirty="0" smtClean="0"/>
              <a:t> </a:t>
            </a:r>
            <a:r>
              <a:rPr lang="cs-CZ" b="1" dirty="0" err="1" smtClean="0"/>
              <a:t>of</a:t>
            </a:r>
            <a:r>
              <a:rPr lang="cs-CZ" b="1" dirty="0" smtClean="0"/>
              <a:t> </a:t>
            </a:r>
            <a:r>
              <a:rPr lang="cs-CZ" b="1" dirty="0" err="1" smtClean="0"/>
              <a:t>Environment</a:t>
            </a:r>
            <a:r>
              <a:rPr lang="cs-CZ" dirty="0" smtClean="0"/>
              <a:t> </a:t>
            </a:r>
            <a:r>
              <a:rPr lang="cs-CZ" dirty="0" err="1" smtClean="0"/>
              <a:t>formed</a:t>
            </a:r>
            <a:r>
              <a:rPr lang="en-US" dirty="0" smtClean="0"/>
              <a:t> </a:t>
            </a:r>
            <a:r>
              <a:rPr lang="en-US" dirty="0"/>
              <a:t>on 1 January 1990</a:t>
            </a:r>
          </a:p>
          <a:p>
            <a:r>
              <a:rPr lang="en-US" dirty="0"/>
              <a:t>282/1991 Coll. </a:t>
            </a:r>
            <a:r>
              <a:rPr lang="en-US" dirty="0" smtClean="0"/>
              <a:t>Act </a:t>
            </a:r>
            <a:r>
              <a:rPr lang="en-US" dirty="0"/>
              <a:t>on the </a:t>
            </a:r>
            <a:r>
              <a:rPr lang="en-US" b="1" dirty="0"/>
              <a:t>Czech Environmental Inspection</a:t>
            </a:r>
            <a:r>
              <a:rPr lang="en-US" dirty="0"/>
              <a:t> and its jurisdiction in forest protection</a:t>
            </a:r>
          </a:p>
          <a:p>
            <a:r>
              <a:rPr lang="en-US" dirty="0"/>
              <a:t>388/1991 Coll. Czech National Council Act on the </a:t>
            </a:r>
            <a:r>
              <a:rPr lang="en-US" b="1" dirty="0"/>
              <a:t>State Environmental Fund</a:t>
            </a:r>
          </a:p>
          <a:p>
            <a:r>
              <a:rPr lang="en-US" dirty="0"/>
              <a:t>17/1992 Coll. Environmental </a:t>
            </a:r>
            <a:r>
              <a:rPr lang="cs-CZ" dirty="0" err="1" smtClean="0"/>
              <a:t>Act</a:t>
            </a:r>
            <a:endParaRPr lang="cs-CZ" dirty="0" smtClean="0"/>
          </a:p>
          <a:p>
            <a:endParaRPr lang="cs-CZ" dirty="0"/>
          </a:p>
          <a:p>
            <a:r>
              <a:rPr lang="cs-CZ" dirty="0" err="1" smtClean="0"/>
              <a:t>All</a:t>
            </a:r>
            <a:r>
              <a:rPr lang="cs-CZ" dirty="0" smtClean="0"/>
              <a:t> </a:t>
            </a:r>
            <a:r>
              <a:rPr lang="cs-CZ" dirty="0" err="1" smtClean="0"/>
              <a:t>before</a:t>
            </a:r>
            <a:r>
              <a:rPr lang="cs-CZ" dirty="0" smtClean="0"/>
              <a:t> </a:t>
            </a:r>
            <a:r>
              <a:rPr lang="cs-CZ" dirty="0" err="1" smtClean="0"/>
              <a:t>accession</a:t>
            </a:r>
            <a:r>
              <a:rPr lang="cs-CZ" dirty="0" smtClean="0"/>
              <a:t> to EU</a:t>
            </a:r>
            <a:endParaRPr lang="cs-CZ" dirty="0"/>
          </a:p>
        </p:txBody>
      </p:sp>
    </p:spTree>
    <p:extLst>
      <p:ext uri="{BB962C8B-B14F-4D97-AF65-F5344CB8AC3E}">
        <p14:creationId xmlns:p14="http://schemas.microsoft.com/office/powerpoint/2010/main" val="1330686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preliminary</a:t>
            </a:r>
            <a:r>
              <a:rPr lang="cs-CZ" b="1" dirty="0"/>
              <a:t> </a:t>
            </a:r>
            <a:r>
              <a:rPr lang="cs-CZ" b="1" dirty="0" err="1"/>
              <a:t>ruling</a:t>
            </a:r>
            <a:endParaRPr lang="cs-CZ" dirty="0"/>
          </a:p>
        </p:txBody>
      </p:sp>
      <p:sp>
        <p:nvSpPr>
          <p:cNvPr id="3" name="Zástupný symbol pro obsah 2"/>
          <p:cNvSpPr>
            <a:spLocks noGrp="1"/>
          </p:cNvSpPr>
          <p:nvPr>
            <p:ph sz="quarter" idx="1"/>
          </p:nvPr>
        </p:nvSpPr>
        <p:spPr/>
        <p:txBody>
          <a:bodyPr>
            <a:normAutofit fontScale="92500" lnSpcReduction="20000"/>
          </a:bodyPr>
          <a:lstStyle/>
          <a:p>
            <a:pPr algn="just" fontAlgn="base"/>
            <a:r>
              <a:rPr lang="en-US" dirty="0" smtClean="0"/>
              <a:t>before </a:t>
            </a:r>
            <a:r>
              <a:rPr lang="en-US" dirty="0"/>
              <a:t>the Court of Justice of the European Union (CJEU</a:t>
            </a:r>
            <a:r>
              <a:rPr lang="en-US" dirty="0" smtClean="0"/>
              <a:t>)</a:t>
            </a:r>
            <a:endParaRPr lang="cs-CZ" dirty="0" smtClean="0"/>
          </a:p>
          <a:p>
            <a:pPr algn="just" fontAlgn="base"/>
            <a:r>
              <a:rPr lang="en-US" dirty="0" smtClean="0"/>
              <a:t>This </a:t>
            </a:r>
            <a:r>
              <a:rPr lang="en-US" dirty="0"/>
              <a:t>procedure is open to all Member States’ national judges. They may refer a case already underway to the Court in order to question it on the interpretation or validity of European law.</a:t>
            </a:r>
          </a:p>
          <a:p>
            <a:pPr algn="just" fontAlgn="base"/>
            <a:r>
              <a:rPr lang="en-US" dirty="0"/>
              <a:t>In contrast to other judicial procedures, the reference of a preliminary ruling is therefore not a recourse taken against a European or national act, but a question presented on the </a:t>
            </a:r>
            <a:r>
              <a:rPr lang="en-US" b="1" dirty="0"/>
              <a:t>application of European law.</a:t>
            </a:r>
            <a:endParaRPr lang="en-US" dirty="0"/>
          </a:p>
          <a:p>
            <a:pPr algn="just" fontAlgn="base"/>
            <a:r>
              <a:rPr lang="en-US" dirty="0"/>
              <a:t>The reference for a preliminary ruling thus promotes active cooperation between the national courts and the Court of Justice and the uniform application of European law throughout the EU.</a:t>
            </a:r>
          </a:p>
          <a:p>
            <a:pPr algn="just" fontAlgn="base"/>
            <a:r>
              <a:rPr lang="cs-CZ" dirty="0" smtClean="0"/>
              <a:t>Non </a:t>
            </a:r>
            <a:r>
              <a:rPr lang="cs-CZ" dirty="0" err="1" smtClean="0"/>
              <a:t>binding</a:t>
            </a:r>
            <a:r>
              <a:rPr lang="cs-CZ" dirty="0" smtClean="0"/>
              <a:t> </a:t>
            </a:r>
            <a:r>
              <a:rPr lang="en-US" dirty="0" smtClean="0"/>
              <a:t>recommendations </a:t>
            </a:r>
            <a:r>
              <a:rPr lang="cs-CZ" dirty="0" smtClean="0"/>
              <a:t>(2012)</a:t>
            </a:r>
            <a:endParaRPr lang="en-US" dirty="0"/>
          </a:p>
        </p:txBody>
      </p:sp>
    </p:spTree>
    <p:extLst>
      <p:ext uri="{BB962C8B-B14F-4D97-AF65-F5344CB8AC3E}">
        <p14:creationId xmlns:p14="http://schemas.microsoft.com/office/powerpoint/2010/main" val="2001948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preliminary</a:t>
            </a:r>
            <a:r>
              <a:rPr lang="cs-CZ" b="1" dirty="0"/>
              <a:t> </a:t>
            </a:r>
            <a:r>
              <a:rPr lang="cs-CZ" b="1" dirty="0" err="1"/>
              <a:t>ruling</a:t>
            </a:r>
            <a:endParaRPr lang="cs-CZ" dirty="0"/>
          </a:p>
        </p:txBody>
      </p:sp>
      <p:sp>
        <p:nvSpPr>
          <p:cNvPr id="3" name="Zástupný symbol pro obsah 2"/>
          <p:cNvSpPr>
            <a:spLocks noGrp="1"/>
          </p:cNvSpPr>
          <p:nvPr>
            <p:ph sz="quarter" idx="1"/>
          </p:nvPr>
        </p:nvSpPr>
        <p:spPr/>
        <p:txBody>
          <a:bodyPr>
            <a:normAutofit fontScale="47500" lnSpcReduction="20000"/>
          </a:bodyPr>
          <a:lstStyle/>
          <a:p>
            <a:pPr fontAlgn="base"/>
            <a:r>
              <a:rPr lang="en-US" dirty="0" smtClean="0"/>
              <a:t>Any </a:t>
            </a:r>
            <a:r>
              <a:rPr lang="en-US" dirty="0"/>
              <a:t>national court to which a dispute in which the application of a rule of European law raises questions (original case) has been submitted can decide to refer to the Court of Justice to resolve these questions. There are two types of reference for a preliminary ruling:</a:t>
            </a:r>
          </a:p>
          <a:p>
            <a:pPr lvl="1" fontAlgn="base"/>
            <a:r>
              <a:rPr lang="en-US" dirty="0"/>
              <a:t>a reference for a ruling on the </a:t>
            </a:r>
            <a:r>
              <a:rPr lang="en-US" b="1" dirty="0"/>
              <a:t>interpretation</a:t>
            </a:r>
            <a:r>
              <a:rPr lang="en-US" dirty="0"/>
              <a:t> of the European instrument (primary law and secondary law): the national judge requests the Court of Justice to clarify a point of interpretation of European law in order to be able to apply it correctly;</a:t>
            </a:r>
          </a:p>
          <a:p>
            <a:pPr lvl="1" fontAlgn="base"/>
            <a:r>
              <a:rPr lang="en-US" dirty="0"/>
              <a:t>a reference for a preliminary ruling on the </a:t>
            </a:r>
            <a:r>
              <a:rPr lang="en-US" b="1" dirty="0"/>
              <a:t>validity</a:t>
            </a:r>
            <a:r>
              <a:rPr lang="en-US" dirty="0"/>
              <a:t> of a European instrument of secondary law: the national judge requests the Court of Justice to check the validity of an act of European law.</a:t>
            </a:r>
          </a:p>
          <a:p>
            <a:pPr fontAlgn="base"/>
            <a:r>
              <a:rPr lang="en-US" dirty="0"/>
              <a:t>The reference for a preliminary ruling is therefore a reference from one judge to another. Although a referral to the Court of Justice may be requested by one of the parties involved in the dispute, the decision to do so rests with the national court.</a:t>
            </a:r>
          </a:p>
          <a:p>
            <a:pPr fontAlgn="base"/>
            <a:r>
              <a:rPr lang="cs-CZ" dirty="0" smtClean="0"/>
              <a:t>N</a:t>
            </a:r>
            <a:r>
              <a:rPr lang="en-US" dirty="0" err="1" smtClean="0"/>
              <a:t>ational</a:t>
            </a:r>
            <a:r>
              <a:rPr lang="en-US" dirty="0" smtClean="0"/>
              <a:t> </a:t>
            </a:r>
            <a:r>
              <a:rPr lang="en-US" dirty="0"/>
              <a:t>courts which act as a final resort, against whose decisions there is no judicial remedy, are obliged to make a reference to the Court of Justice for a preliminary ruling, unless the Court has already ruled on the matter or the interpretation of the EU rule of law in question is obvious.</a:t>
            </a:r>
          </a:p>
          <a:p>
            <a:pPr fontAlgn="base"/>
            <a:r>
              <a:rPr lang="en-US" dirty="0"/>
              <a:t>In contrast, national courts which do not rule in final resort are not obliged to exercise the reference for a preliminary ruling, even if one of the parties requests it.</a:t>
            </a:r>
          </a:p>
          <a:p>
            <a:pPr fontAlgn="base"/>
            <a:r>
              <a:rPr lang="en-US" dirty="0"/>
              <a:t>In any case, all national courts must immediately refer a matter to the Court of Justice in cases of doubt regarding the interpretation of a European provision. However, they must submit to the Court a reference for a preliminary ruling when they have doubts regarding the validity of an act issued by a Union institution, body, office or agency.</a:t>
            </a:r>
          </a:p>
          <a:p>
            <a:pPr fontAlgn="base"/>
            <a:r>
              <a:rPr lang="en-US" dirty="0"/>
              <a:t>The Court of Justice only gives a decision on the constituent elements of the reference for a preliminary ruling made to it. The national court therefore remains competent for the original case.</a:t>
            </a:r>
          </a:p>
          <a:p>
            <a:pPr fontAlgn="base"/>
            <a:r>
              <a:rPr lang="en-US" dirty="0"/>
              <a:t>On principle, the Court of Justice must answer the question put to it. It cannot refuse to answer on the grounds that this response would be neither relevant nor timely as regards the original case. It can, however, refuse if the question does not fall within its competence.</a:t>
            </a:r>
          </a:p>
          <a:p>
            <a:endParaRPr lang="cs-CZ" dirty="0"/>
          </a:p>
        </p:txBody>
      </p:sp>
    </p:spTree>
    <p:extLst>
      <p:ext uri="{BB962C8B-B14F-4D97-AF65-F5344CB8AC3E}">
        <p14:creationId xmlns:p14="http://schemas.microsoft.com/office/powerpoint/2010/main" val="3164574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preliminary</a:t>
            </a:r>
            <a:r>
              <a:rPr lang="cs-CZ" b="1" dirty="0"/>
              <a:t> </a:t>
            </a:r>
            <a:r>
              <a:rPr lang="cs-CZ" b="1" dirty="0" err="1"/>
              <a:t>ruling</a:t>
            </a:r>
            <a:endParaRPr lang="cs-CZ" dirty="0"/>
          </a:p>
        </p:txBody>
      </p:sp>
      <p:sp>
        <p:nvSpPr>
          <p:cNvPr id="3" name="Zástupný symbol pro obsah 2"/>
          <p:cNvSpPr>
            <a:spLocks noGrp="1"/>
          </p:cNvSpPr>
          <p:nvPr>
            <p:ph sz="quarter" idx="1"/>
          </p:nvPr>
        </p:nvSpPr>
        <p:spPr/>
        <p:txBody>
          <a:bodyPr>
            <a:normAutofit fontScale="92500" lnSpcReduction="10000"/>
          </a:bodyPr>
          <a:lstStyle/>
          <a:p>
            <a:pPr fontAlgn="base"/>
            <a:r>
              <a:rPr lang="en-US" b="1" dirty="0" smtClean="0"/>
              <a:t>Effects </a:t>
            </a:r>
            <a:r>
              <a:rPr lang="en-US" b="1" dirty="0"/>
              <a:t>of the reference for a preliminary ruling on national proceedings</a:t>
            </a:r>
            <a:endParaRPr lang="en-US" dirty="0"/>
          </a:p>
          <a:p>
            <a:pPr lvl="1" fontAlgn="base"/>
            <a:r>
              <a:rPr lang="en-US" dirty="0"/>
              <a:t>The submission of a reference for a preliminary ruling calls for national proceedings to be stayed until the Court has given its ruling.</a:t>
            </a:r>
          </a:p>
          <a:p>
            <a:pPr fontAlgn="base"/>
            <a:r>
              <a:rPr lang="en-US" b="1" dirty="0"/>
              <a:t>General scope of preliminary rulings</a:t>
            </a:r>
            <a:endParaRPr lang="en-US" dirty="0"/>
          </a:p>
          <a:p>
            <a:pPr lvl="1" fontAlgn="base"/>
            <a:r>
              <a:rPr lang="en-US" dirty="0"/>
              <a:t>The Court of Justice Decision has the force of res judicata. It is </a:t>
            </a:r>
            <a:r>
              <a:rPr lang="en-US" b="1" dirty="0"/>
              <a:t>binding</a:t>
            </a:r>
            <a:r>
              <a:rPr lang="en-US" dirty="0"/>
              <a:t> not only on the national court on whose initiative the reference for a preliminary ruling was made but also on all of the national courts of the Member States.</a:t>
            </a:r>
          </a:p>
          <a:p>
            <a:pPr lvl="1" fontAlgn="base"/>
            <a:r>
              <a:rPr lang="en-US" dirty="0"/>
              <a:t>In the context of a reference for a preliminary ruling concerning validity, if the European instrument is declared invalid all of the instruments adopted based on it are also invalid. It then falls to the competent European institutions to adopt a new instrument to rectify the situation.</a:t>
            </a:r>
          </a:p>
          <a:p>
            <a:endParaRPr lang="cs-CZ" dirty="0"/>
          </a:p>
        </p:txBody>
      </p:sp>
    </p:spTree>
    <p:extLst>
      <p:ext uri="{BB962C8B-B14F-4D97-AF65-F5344CB8AC3E}">
        <p14:creationId xmlns:p14="http://schemas.microsoft.com/office/powerpoint/2010/main" val="293606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preliminary</a:t>
            </a:r>
            <a:r>
              <a:rPr lang="cs-CZ" b="1" dirty="0"/>
              <a:t> </a:t>
            </a:r>
            <a:r>
              <a:rPr lang="cs-CZ" b="1" dirty="0" err="1" smtClean="0"/>
              <a:t>ruling</a:t>
            </a:r>
            <a:r>
              <a:rPr lang="cs-CZ" b="1" dirty="0" smtClean="0"/>
              <a:t> - </a:t>
            </a:r>
            <a:r>
              <a:rPr lang="cs-CZ" b="1" dirty="0" err="1" smtClean="0"/>
              <a:t>Example</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en-US" dirty="0"/>
              <a:t>Article 9(3) of the Convention on access to information, public participation in decision-making and access to justice in environmental matters approved on behalf of the European Community by Council Decision 2005/370/EC of 17 February 2005 does not have direct effect in European Union law. It is, however, for the referring court to interpret, to the fullest extent possible, the procedural rules relating to the conditions to be met in order to bring administrative or judicial proceedings in accordance with the objectives of Article 9(3) of that convention and the objective of effective judicial protection of the rights conferred by European Union law, in order to enable an environmental protection </a:t>
            </a:r>
            <a:r>
              <a:rPr lang="en-US" dirty="0" err="1"/>
              <a:t>organisation</a:t>
            </a:r>
            <a:r>
              <a:rPr lang="en-US" dirty="0"/>
              <a:t>, such as the </a:t>
            </a:r>
            <a:r>
              <a:rPr lang="en-US" dirty="0" err="1"/>
              <a:t>Lesoochranárske</a:t>
            </a:r>
            <a:r>
              <a:rPr lang="en-US" dirty="0"/>
              <a:t> </a:t>
            </a:r>
            <a:r>
              <a:rPr lang="en-US" dirty="0" err="1"/>
              <a:t>zoskupenie</a:t>
            </a:r>
            <a:r>
              <a:rPr lang="en-US" dirty="0"/>
              <a:t>, to challenge before a court a decision taken following administrative proceedings liable to be contrary to European Union environmental law</a:t>
            </a:r>
            <a:r>
              <a:rPr lang="en-US" dirty="0" smtClean="0"/>
              <a:t>.</a:t>
            </a:r>
            <a:endParaRPr lang="cs-CZ" dirty="0" smtClean="0"/>
          </a:p>
          <a:p>
            <a:pPr algn="just"/>
            <a:r>
              <a:rPr lang="cs-CZ" i="1" dirty="0" smtClean="0"/>
              <a:t>(C‑240/09)</a:t>
            </a:r>
            <a:endParaRPr lang="cs-CZ" i="1" dirty="0"/>
          </a:p>
        </p:txBody>
      </p:sp>
    </p:spTree>
    <p:extLst>
      <p:ext uri="{BB962C8B-B14F-4D97-AF65-F5344CB8AC3E}">
        <p14:creationId xmlns:p14="http://schemas.microsoft.com/office/powerpoint/2010/main" val="10529999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CJEU </a:t>
            </a:r>
            <a:r>
              <a:rPr lang="cs-CZ" b="1" dirty="0"/>
              <a:t>and </a:t>
            </a:r>
            <a:r>
              <a:rPr lang="cs-CZ" b="1" dirty="0" err="1" smtClean="0"/>
              <a:t>you</a:t>
            </a:r>
            <a:endParaRPr lang="cs-CZ" b="1" dirty="0"/>
          </a:p>
        </p:txBody>
      </p:sp>
      <p:sp>
        <p:nvSpPr>
          <p:cNvPr id="3" name="Zástupný symbol pro obsah 2"/>
          <p:cNvSpPr>
            <a:spLocks noGrp="1"/>
          </p:cNvSpPr>
          <p:nvPr>
            <p:ph sz="quarter" idx="1"/>
          </p:nvPr>
        </p:nvSpPr>
        <p:spPr/>
        <p:txBody>
          <a:bodyPr/>
          <a:lstStyle/>
          <a:p>
            <a:r>
              <a:rPr lang="cs-CZ" dirty="0" err="1" smtClean="0"/>
              <a:t>If</a:t>
            </a:r>
            <a:r>
              <a:rPr lang="cs-CZ" dirty="0" smtClean="0"/>
              <a:t> </a:t>
            </a:r>
            <a:r>
              <a:rPr lang="cs-CZ" dirty="0" err="1"/>
              <a:t>you</a:t>
            </a:r>
            <a:r>
              <a:rPr lang="cs-CZ" dirty="0"/>
              <a:t> – as a </a:t>
            </a:r>
            <a:r>
              <a:rPr lang="cs-CZ" dirty="0" err="1"/>
              <a:t>private</a:t>
            </a:r>
            <a:r>
              <a:rPr lang="cs-CZ" dirty="0"/>
              <a:t> </a:t>
            </a:r>
            <a:r>
              <a:rPr lang="cs-CZ" dirty="0" err="1"/>
              <a:t>individual</a:t>
            </a:r>
            <a:r>
              <a:rPr lang="cs-CZ" dirty="0"/>
              <a:t> </a:t>
            </a:r>
            <a:r>
              <a:rPr lang="cs-CZ" dirty="0" err="1"/>
              <a:t>or</a:t>
            </a:r>
            <a:r>
              <a:rPr lang="cs-CZ" dirty="0"/>
              <a:t> as a </a:t>
            </a:r>
            <a:r>
              <a:rPr lang="cs-CZ" dirty="0" err="1"/>
              <a:t>company</a:t>
            </a:r>
            <a:r>
              <a:rPr lang="cs-CZ" dirty="0"/>
              <a:t> – </a:t>
            </a:r>
            <a:r>
              <a:rPr lang="cs-CZ" dirty="0" err="1"/>
              <a:t>have</a:t>
            </a:r>
            <a:r>
              <a:rPr lang="cs-CZ" dirty="0"/>
              <a:t> </a:t>
            </a:r>
            <a:r>
              <a:rPr lang="cs-CZ" dirty="0" err="1"/>
              <a:t>suffered</a:t>
            </a:r>
            <a:r>
              <a:rPr lang="cs-CZ" dirty="0"/>
              <a:t> </a:t>
            </a:r>
            <a:r>
              <a:rPr lang="cs-CZ" dirty="0" err="1"/>
              <a:t>damage</a:t>
            </a:r>
            <a:r>
              <a:rPr lang="cs-CZ" dirty="0"/>
              <a:t> as a </a:t>
            </a:r>
            <a:r>
              <a:rPr lang="cs-CZ" dirty="0" err="1"/>
              <a:t>result</a:t>
            </a:r>
            <a:r>
              <a:rPr lang="cs-CZ" dirty="0"/>
              <a:t> </a:t>
            </a:r>
            <a:r>
              <a:rPr lang="cs-CZ" dirty="0" err="1"/>
              <a:t>of</a:t>
            </a:r>
            <a:r>
              <a:rPr lang="cs-CZ" dirty="0"/>
              <a:t> </a:t>
            </a:r>
            <a:r>
              <a:rPr lang="cs-CZ" b="1" dirty="0" err="1"/>
              <a:t>action</a:t>
            </a:r>
            <a:r>
              <a:rPr lang="cs-CZ" b="1" dirty="0"/>
              <a:t> </a:t>
            </a:r>
            <a:r>
              <a:rPr lang="cs-CZ" b="1" dirty="0" err="1"/>
              <a:t>or</a:t>
            </a:r>
            <a:r>
              <a:rPr lang="cs-CZ" b="1" dirty="0"/>
              <a:t> </a:t>
            </a:r>
            <a:r>
              <a:rPr lang="cs-CZ" b="1" dirty="0" err="1"/>
              <a:t>inaction</a:t>
            </a:r>
            <a:r>
              <a:rPr lang="cs-CZ" b="1" dirty="0"/>
              <a:t> by </a:t>
            </a:r>
            <a:r>
              <a:rPr lang="cs-CZ" b="1" dirty="0" err="1"/>
              <a:t>an</a:t>
            </a:r>
            <a:r>
              <a:rPr lang="cs-CZ" b="1" dirty="0"/>
              <a:t> EU </a:t>
            </a:r>
            <a:r>
              <a:rPr lang="cs-CZ" dirty="0"/>
              <a:t> </a:t>
            </a:r>
            <a:r>
              <a:rPr lang="cs-CZ" b="1" dirty="0" err="1"/>
              <a:t>institution</a:t>
            </a:r>
            <a:r>
              <a:rPr lang="cs-CZ" dirty="0"/>
              <a:t> </a:t>
            </a:r>
            <a:r>
              <a:rPr lang="cs-CZ" dirty="0" err="1"/>
              <a:t>or</a:t>
            </a:r>
            <a:r>
              <a:rPr lang="cs-CZ" dirty="0"/>
              <a:t> </a:t>
            </a:r>
            <a:r>
              <a:rPr lang="cs-CZ" dirty="0" err="1"/>
              <a:t>its</a:t>
            </a:r>
            <a:r>
              <a:rPr lang="cs-CZ" dirty="0"/>
              <a:t> </a:t>
            </a:r>
            <a:r>
              <a:rPr lang="cs-CZ" dirty="0" err="1"/>
              <a:t>staff</a:t>
            </a:r>
            <a:r>
              <a:rPr lang="cs-CZ" dirty="0"/>
              <a:t>, </a:t>
            </a:r>
            <a:r>
              <a:rPr lang="cs-CZ" dirty="0" err="1"/>
              <a:t>you</a:t>
            </a:r>
            <a:r>
              <a:rPr lang="cs-CZ" dirty="0"/>
              <a:t> </a:t>
            </a:r>
            <a:r>
              <a:rPr lang="cs-CZ" dirty="0" err="1"/>
              <a:t>can</a:t>
            </a:r>
            <a:r>
              <a:rPr lang="cs-CZ" dirty="0"/>
              <a:t> </a:t>
            </a:r>
            <a:r>
              <a:rPr lang="cs-CZ" dirty="0" err="1"/>
              <a:t>take</a:t>
            </a:r>
            <a:r>
              <a:rPr lang="cs-CZ" dirty="0"/>
              <a:t> </a:t>
            </a:r>
            <a:r>
              <a:rPr lang="cs-CZ" dirty="0" err="1"/>
              <a:t>action</a:t>
            </a:r>
            <a:r>
              <a:rPr lang="cs-CZ" dirty="0"/>
              <a:t> </a:t>
            </a:r>
            <a:r>
              <a:rPr lang="cs-CZ" dirty="0" err="1"/>
              <a:t>against</a:t>
            </a:r>
            <a:r>
              <a:rPr lang="cs-CZ" dirty="0"/>
              <a:t> </a:t>
            </a:r>
            <a:r>
              <a:rPr lang="cs-CZ" dirty="0" err="1"/>
              <a:t>them</a:t>
            </a:r>
            <a:r>
              <a:rPr lang="cs-CZ" dirty="0"/>
              <a:t> in </a:t>
            </a:r>
            <a:r>
              <a:rPr lang="cs-CZ" dirty="0" err="1"/>
              <a:t>the</a:t>
            </a:r>
            <a:r>
              <a:rPr lang="cs-CZ" dirty="0"/>
              <a:t> </a:t>
            </a:r>
            <a:r>
              <a:rPr lang="cs-CZ" dirty="0" err="1"/>
              <a:t>Court</a:t>
            </a:r>
            <a:r>
              <a:rPr lang="cs-CZ" dirty="0"/>
              <a:t>, in </a:t>
            </a:r>
            <a:r>
              <a:rPr lang="cs-CZ" dirty="0" err="1"/>
              <a:t>one</a:t>
            </a:r>
            <a:r>
              <a:rPr lang="cs-CZ" dirty="0"/>
              <a:t> </a:t>
            </a:r>
            <a:r>
              <a:rPr lang="cs-CZ" dirty="0" err="1"/>
              <a:t>of</a:t>
            </a:r>
            <a:r>
              <a:rPr lang="cs-CZ" dirty="0"/>
              <a:t> 2 </a:t>
            </a:r>
            <a:r>
              <a:rPr lang="cs-CZ" dirty="0" err="1"/>
              <a:t>ways</a:t>
            </a:r>
            <a:r>
              <a:rPr lang="cs-CZ" dirty="0"/>
              <a:t>:</a:t>
            </a:r>
          </a:p>
          <a:p>
            <a:pPr lvl="1"/>
            <a:r>
              <a:rPr lang="cs-CZ" dirty="0" err="1"/>
              <a:t>indirectly</a:t>
            </a:r>
            <a:r>
              <a:rPr lang="cs-CZ" dirty="0"/>
              <a:t> </a:t>
            </a:r>
            <a:r>
              <a:rPr lang="cs-CZ" dirty="0" err="1"/>
              <a:t>through</a:t>
            </a:r>
            <a:r>
              <a:rPr lang="cs-CZ" b="1" dirty="0"/>
              <a:t> </a:t>
            </a:r>
            <a:r>
              <a:rPr lang="cs-CZ" b="1" dirty="0" err="1"/>
              <a:t>national</a:t>
            </a:r>
            <a:r>
              <a:rPr lang="cs-CZ" b="1" dirty="0"/>
              <a:t> </a:t>
            </a:r>
            <a:r>
              <a:rPr lang="cs-CZ" b="1" dirty="0" err="1"/>
              <a:t>courts</a:t>
            </a:r>
            <a:r>
              <a:rPr lang="cs-CZ" b="1" dirty="0"/>
              <a:t> </a:t>
            </a:r>
            <a:r>
              <a:rPr lang="cs-CZ" dirty="0"/>
              <a:t>(</a:t>
            </a:r>
            <a:r>
              <a:rPr lang="cs-CZ" i="1" dirty="0" err="1"/>
              <a:t>which</a:t>
            </a:r>
            <a:r>
              <a:rPr lang="cs-CZ" i="1" dirty="0"/>
              <a:t> </a:t>
            </a:r>
            <a:r>
              <a:rPr lang="cs-CZ" i="1" dirty="0" err="1"/>
              <a:t>may</a:t>
            </a:r>
            <a:r>
              <a:rPr lang="cs-CZ" i="1" dirty="0"/>
              <a:t> </a:t>
            </a:r>
            <a:r>
              <a:rPr lang="cs-CZ" i="1" dirty="0" err="1"/>
              <a:t>decide</a:t>
            </a:r>
            <a:r>
              <a:rPr lang="cs-CZ" i="1" dirty="0"/>
              <a:t> to </a:t>
            </a:r>
            <a:r>
              <a:rPr lang="cs-CZ" i="1" dirty="0" err="1"/>
              <a:t>refer</a:t>
            </a:r>
            <a:r>
              <a:rPr lang="cs-CZ" i="1" dirty="0"/>
              <a:t> </a:t>
            </a:r>
            <a:r>
              <a:rPr lang="cs-CZ" i="1" dirty="0" err="1"/>
              <a:t>the</a:t>
            </a:r>
            <a:r>
              <a:rPr lang="cs-CZ" i="1" dirty="0"/>
              <a:t> case to </a:t>
            </a:r>
            <a:r>
              <a:rPr lang="cs-CZ" i="1" dirty="0" err="1"/>
              <a:t>the</a:t>
            </a:r>
            <a:r>
              <a:rPr lang="cs-CZ" i="1" dirty="0"/>
              <a:t> </a:t>
            </a:r>
            <a:r>
              <a:rPr lang="cs-CZ" i="1" dirty="0" err="1"/>
              <a:t>Court</a:t>
            </a:r>
            <a:r>
              <a:rPr lang="cs-CZ" i="1" dirty="0"/>
              <a:t> </a:t>
            </a:r>
            <a:r>
              <a:rPr lang="cs-CZ" i="1" dirty="0" err="1"/>
              <a:t>of</a:t>
            </a:r>
            <a:r>
              <a:rPr lang="cs-CZ" i="1" dirty="0"/>
              <a:t> Justice</a:t>
            </a:r>
            <a:r>
              <a:rPr lang="cs-CZ" dirty="0"/>
              <a:t>)</a:t>
            </a:r>
          </a:p>
          <a:p>
            <a:pPr lvl="1"/>
            <a:r>
              <a:rPr lang="cs-CZ" dirty="0" err="1"/>
              <a:t>directly</a:t>
            </a:r>
            <a:r>
              <a:rPr lang="cs-CZ" dirty="0"/>
              <a:t> </a:t>
            </a:r>
            <a:r>
              <a:rPr lang="cs-CZ" dirty="0" err="1"/>
              <a:t>before</a:t>
            </a:r>
            <a:r>
              <a:rPr lang="cs-CZ" dirty="0"/>
              <a:t> </a:t>
            </a:r>
            <a:r>
              <a:rPr lang="cs-CZ" dirty="0" err="1"/>
              <a:t>the</a:t>
            </a:r>
            <a:r>
              <a:rPr lang="cs-CZ" b="1" dirty="0"/>
              <a:t> General </a:t>
            </a:r>
            <a:r>
              <a:rPr lang="cs-CZ" b="1" dirty="0" err="1"/>
              <a:t>Court</a:t>
            </a:r>
            <a:r>
              <a:rPr lang="cs-CZ" dirty="0"/>
              <a:t> – </a:t>
            </a:r>
            <a:r>
              <a:rPr lang="cs-CZ" dirty="0" err="1"/>
              <a:t>if</a:t>
            </a:r>
            <a:r>
              <a:rPr lang="cs-CZ" dirty="0"/>
              <a:t> a </a:t>
            </a:r>
            <a:r>
              <a:rPr lang="cs-CZ" dirty="0" err="1"/>
              <a:t>decision</a:t>
            </a:r>
            <a:r>
              <a:rPr lang="cs-CZ" dirty="0"/>
              <a:t> by </a:t>
            </a:r>
            <a:r>
              <a:rPr lang="cs-CZ" dirty="0" err="1"/>
              <a:t>an</a:t>
            </a:r>
            <a:r>
              <a:rPr lang="cs-CZ" dirty="0"/>
              <a:t> EU </a:t>
            </a:r>
            <a:r>
              <a:rPr lang="cs-CZ" dirty="0" err="1"/>
              <a:t>institution</a:t>
            </a:r>
            <a:r>
              <a:rPr lang="cs-CZ" dirty="0"/>
              <a:t> has </a:t>
            </a:r>
            <a:r>
              <a:rPr lang="cs-CZ" dirty="0" err="1"/>
              <a:t>affected</a:t>
            </a:r>
            <a:r>
              <a:rPr lang="cs-CZ" dirty="0"/>
              <a:t> </a:t>
            </a:r>
            <a:r>
              <a:rPr lang="cs-CZ" dirty="0" err="1"/>
              <a:t>you</a:t>
            </a:r>
            <a:r>
              <a:rPr lang="cs-CZ" dirty="0"/>
              <a:t> </a:t>
            </a:r>
            <a:r>
              <a:rPr lang="cs-CZ" dirty="0" err="1"/>
              <a:t>directly</a:t>
            </a:r>
            <a:r>
              <a:rPr lang="cs-CZ" dirty="0"/>
              <a:t> and </a:t>
            </a:r>
            <a:r>
              <a:rPr lang="cs-CZ" dirty="0" err="1" smtClean="0"/>
              <a:t>individually</a:t>
            </a:r>
            <a:r>
              <a:rPr lang="cs-CZ" dirty="0" smtClean="0"/>
              <a:t> x </a:t>
            </a:r>
            <a:r>
              <a:rPr lang="cs-CZ" dirty="0" err="1" smtClean="0"/>
              <a:t>never</a:t>
            </a:r>
            <a:r>
              <a:rPr lang="cs-CZ" dirty="0" smtClean="0"/>
              <a:t> in </a:t>
            </a:r>
            <a:r>
              <a:rPr lang="cs-CZ" dirty="0" err="1" smtClean="0"/>
              <a:t>environmental</a:t>
            </a:r>
            <a:r>
              <a:rPr lang="cs-CZ" dirty="0" smtClean="0"/>
              <a:t> </a:t>
            </a:r>
            <a:r>
              <a:rPr lang="cs-CZ" dirty="0" err="1" smtClean="0"/>
              <a:t>cases</a:t>
            </a:r>
            <a:r>
              <a:rPr lang="cs-CZ" dirty="0" smtClean="0"/>
              <a:t> x ACCC</a:t>
            </a:r>
            <a:endParaRPr lang="cs-CZ" dirty="0"/>
          </a:p>
          <a:p>
            <a:endParaRPr lang="cs-CZ" dirty="0"/>
          </a:p>
        </p:txBody>
      </p:sp>
    </p:spTree>
    <p:extLst>
      <p:ext uri="{BB962C8B-B14F-4D97-AF65-F5344CB8AC3E}">
        <p14:creationId xmlns:p14="http://schemas.microsoft.com/office/powerpoint/2010/main" val="3364799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EU basic </a:t>
            </a:r>
            <a:r>
              <a:rPr lang="cs-CZ" b="1" dirty="0" err="1" smtClean="0"/>
              <a:t>facts</a:t>
            </a:r>
            <a:endParaRPr lang="cs-CZ" b="1" dirty="0"/>
          </a:p>
        </p:txBody>
      </p:sp>
      <p:sp>
        <p:nvSpPr>
          <p:cNvPr id="3" name="Zástupný symbol pro obsah 2"/>
          <p:cNvSpPr>
            <a:spLocks noGrp="1"/>
          </p:cNvSpPr>
          <p:nvPr>
            <p:ph sz="quarter" idx="1"/>
          </p:nvPr>
        </p:nvSpPr>
        <p:spPr/>
        <p:txBody>
          <a:bodyPr/>
          <a:lstStyle/>
          <a:p>
            <a:endParaRPr lang="cs-CZ"/>
          </a:p>
        </p:txBody>
      </p:sp>
    </p:spTree>
    <p:extLst>
      <p:ext uri="{BB962C8B-B14F-4D97-AF65-F5344CB8AC3E}">
        <p14:creationId xmlns:p14="http://schemas.microsoft.com/office/powerpoint/2010/main" val="3947103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55593" y="733425"/>
            <a:ext cx="9223058" cy="798301"/>
          </a:xfrm>
        </p:spPr>
        <p:txBody>
          <a:bodyPr/>
          <a:lstStyle/>
          <a:p>
            <a:r>
              <a:rPr lang="en-GB" altLang="nl-BE" sz="2300" b="1" dirty="0">
                <a:solidFill>
                  <a:schemeClr val="tx1"/>
                </a:solidFill>
                <a:latin typeface="Verdana" pitchFamily="34" charset="0"/>
                <a:ea typeface="Verdana" pitchFamily="34" charset="0"/>
                <a:cs typeface="Verdana" pitchFamily="34" charset="0"/>
              </a:rPr>
              <a:t>The EU institutions</a:t>
            </a:r>
            <a:endParaRPr lang="en-US" altLang="nl-BE" sz="2300" b="1" dirty="0">
              <a:solidFill>
                <a:schemeClr val="tx1"/>
              </a:solidFill>
              <a:latin typeface="Verdana" pitchFamily="34" charset="0"/>
              <a:ea typeface="Verdana" pitchFamily="34" charset="0"/>
              <a:cs typeface="Verdana" pitchFamily="34" charset="0"/>
            </a:endParaRPr>
          </a:p>
        </p:txBody>
      </p:sp>
      <p:sp>
        <p:nvSpPr>
          <p:cNvPr id="6" name="Rectangle 3"/>
          <p:cNvSpPr txBox="1">
            <a:spLocks noChangeArrowheads="1"/>
          </p:cNvSpPr>
          <p:nvPr/>
        </p:nvSpPr>
        <p:spPr>
          <a:xfrm>
            <a:off x="1000650" y="3135432"/>
            <a:ext cx="2673350" cy="588222"/>
          </a:xfrm>
          <a:prstGeom prst="rect">
            <a:avLst/>
          </a:prstGeom>
          <a:solidFill>
            <a:schemeClr val="bg1"/>
          </a:solidFill>
          <a:ln w="28575">
            <a:solidFill>
              <a:schemeClr val="bg1">
                <a:lumMod val="85000"/>
              </a:schemeClr>
            </a:solidFill>
            <a:miter lim="800000"/>
            <a:headEnd/>
            <a:tailEnd/>
          </a:ln>
        </p:spPr>
        <p:txBody>
          <a:bodyPr lIns="104315" tIns="52157" rIns="104315" bIns="52157"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20000"/>
              </a:spcBef>
              <a:buNone/>
              <a:defRPr/>
            </a:pPr>
            <a:r>
              <a:rPr lang="en-GB" sz="1400" dirty="0">
                <a:solidFill>
                  <a:prstClr val="black">
                    <a:lumMod val="65000"/>
                    <a:lumOff val="35000"/>
                  </a:prstClr>
                </a:solidFill>
                <a:latin typeface="Verdana" panose="020B0604030504040204" pitchFamily="34" charset="0"/>
              </a:rPr>
              <a:t>European Parliament</a:t>
            </a:r>
          </a:p>
        </p:txBody>
      </p:sp>
      <p:sp>
        <p:nvSpPr>
          <p:cNvPr id="7" name="Rectangle 5"/>
          <p:cNvSpPr>
            <a:spLocks noChangeArrowheads="1"/>
          </p:cNvSpPr>
          <p:nvPr/>
        </p:nvSpPr>
        <p:spPr bwMode="auto">
          <a:xfrm>
            <a:off x="1000650" y="4143812"/>
            <a:ext cx="1158452" cy="588222"/>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en-GB" sz="1400" dirty="0">
                <a:solidFill>
                  <a:prstClr val="black">
                    <a:lumMod val="65000"/>
                    <a:lumOff val="35000"/>
                  </a:prstClr>
                </a:solidFill>
                <a:latin typeface="Verdana" panose="020B0604030504040204" pitchFamily="34" charset="0"/>
              </a:rPr>
              <a:t>Court of Justice</a:t>
            </a:r>
          </a:p>
        </p:txBody>
      </p:sp>
      <p:sp>
        <p:nvSpPr>
          <p:cNvPr id="8" name="Rectangle 6"/>
          <p:cNvSpPr>
            <a:spLocks noChangeArrowheads="1"/>
          </p:cNvSpPr>
          <p:nvPr/>
        </p:nvSpPr>
        <p:spPr bwMode="auto">
          <a:xfrm>
            <a:off x="2515549" y="4143812"/>
            <a:ext cx="1158452" cy="588222"/>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en-GB" sz="1400" dirty="0">
                <a:solidFill>
                  <a:prstClr val="black">
                    <a:lumMod val="65000"/>
                    <a:lumOff val="35000"/>
                  </a:prstClr>
                </a:solidFill>
                <a:latin typeface="Verdana" panose="020B0604030504040204" pitchFamily="34" charset="0"/>
              </a:rPr>
              <a:t>Court of Auditors</a:t>
            </a:r>
          </a:p>
        </p:txBody>
      </p:sp>
      <p:sp>
        <p:nvSpPr>
          <p:cNvPr id="9" name="Rectangle 7"/>
          <p:cNvSpPr>
            <a:spLocks noChangeArrowheads="1"/>
          </p:cNvSpPr>
          <p:nvPr/>
        </p:nvSpPr>
        <p:spPr bwMode="auto">
          <a:xfrm>
            <a:off x="4030447" y="4143812"/>
            <a:ext cx="2673350" cy="588222"/>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en-GB" sz="1400" dirty="0">
                <a:solidFill>
                  <a:prstClr val="black">
                    <a:lumMod val="65000"/>
                    <a:lumOff val="35000"/>
                  </a:prstClr>
                </a:solidFill>
                <a:latin typeface="Verdana" panose="020B0604030504040204" pitchFamily="34" charset="0"/>
              </a:rPr>
              <a:t>Economic and Social Committee</a:t>
            </a:r>
          </a:p>
        </p:txBody>
      </p:sp>
      <p:sp>
        <p:nvSpPr>
          <p:cNvPr id="10" name="Rectangle 8"/>
          <p:cNvSpPr>
            <a:spLocks noChangeArrowheads="1"/>
          </p:cNvSpPr>
          <p:nvPr/>
        </p:nvSpPr>
        <p:spPr bwMode="auto">
          <a:xfrm>
            <a:off x="7060244" y="4143812"/>
            <a:ext cx="2673350" cy="588222"/>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400" dirty="0">
                <a:solidFill>
                  <a:prstClr val="black">
                    <a:lumMod val="65000"/>
                    <a:lumOff val="35000"/>
                  </a:prstClr>
                </a:solidFill>
                <a:latin typeface="Verdana" panose="020B0604030504040204" pitchFamily="34" charset="0"/>
              </a:rPr>
              <a:t>Committee of the Regions</a:t>
            </a:r>
          </a:p>
        </p:txBody>
      </p:sp>
      <p:sp>
        <p:nvSpPr>
          <p:cNvPr id="11" name="Rectangle 9"/>
          <p:cNvSpPr>
            <a:spLocks noChangeArrowheads="1"/>
          </p:cNvSpPr>
          <p:nvPr/>
        </p:nvSpPr>
        <p:spPr bwMode="auto">
          <a:xfrm>
            <a:off x="4030447" y="3135432"/>
            <a:ext cx="2673350" cy="588222"/>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80000"/>
              </a:lnSpc>
              <a:spcBef>
                <a:spcPct val="20000"/>
              </a:spcBef>
              <a:defRPr/>
            </a:pPr>
            <a:r>
              <a:rPr lang="en-GB" sz="1400" dirty="0">
                <a:solidFill>
                  <a:prstClr val="black">
                    <a:lumMod val="65000"/>
                    <a:lumOff val="35000"/>
                  </a:prstClr>
                </a:solidFill>
                <a:latin typeface="Verdana" panose="020B0604030504040204" pitchFamily="34" charset="0"/>
              </a:rPr>
              <a:t>Council of Ministers</a:t>
            </a:r>
          </a:p>
          <a:p>
            <a:pPr algn="ctr" eaLnBrk="1" hangingPunct="1">
              <a:lnSpc>
                <a:spcPct val="80000"/>
              </a:lnSpc>
              <a:spcBef>
                <a:spcPct val="20000"/>
              </a:spcBef>
              <a:defRPr/>
            </a:pPr>
            <a:r>
              <a:rPr lang="en-GB" sz="1400" dirty="0">
                <a:solidFill>
                  <a:prstClr val="black">
                    <a:lumMod val="65000"/>
                    <a:lumOff val="35000"/>
                  </a:prstClr>
                </a:solidFill>
                <a:latin typeface="Verdana" panose="020B0604030504040204" pitchFamily="34" charset="0"/>
              </a:rPr>
              <a:t>(The Council)</a:t>
            </a:r>
          </a:p>
        </p:txBody>
      </p:sp>
      <p:sp>
        <p:nvSpPr>
          <p:cNvPr id="12" name="Rectangle 10"/>
          <p:cNvSpPr>
            <a:spLocks noChangeArrowheads="1"/>
          </p:cNvSpPr>
          <p:nvPr/>
        </p:nvSpPr>
        <p:spPr bwMode="auto">
          <a:xfrm>
            <a:off x="7060244" y="3135432"/>
            <a:ext cx="2673350" cy="588222"/>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400" dirty="0">
                <a:solidFill>
                  <a:prstClr val="black">
                    <a:lumMod val="65000"/>
                    <a:lumOff val="35000"/>
                  </a:prstClr>
                </a:solidFill>
                <a:latin typeface="Verdana" panose="020B0604030504040204" pitchFamily="34" charset="0"/>
              </a:rPr>
              <a:t>European Commission</a:t>
            </a:r>
          </a:p>
        </p:txBody>
      </p:sp>
      <p:sp>
        <p:nvSpPr>
          <p:cNvPr id="13" name="Rectangle 11"/>
          <p:cNvSpPr>
            <a:spLocks noChangeArrowheads="1"/>
          </p:cNvSpPr>
          <p:nvPr/>
        </p:nvSpPr>
        <p:spPr bwMode="auto">
          <a:xfrm>
            <a:off x="1000650" y="5152192"/>
            <a:ext cx="2673350" cy="588222"/>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400" dirty="0">
                <a:solidFill>
                  <a:prstClr val="black">
                    <a:lumMod val="65000"/>
                    <a:lumOff val="35000"/>
                  </a:prstClr>
                </a:solidFill>
                <a:latin typeface="Verdana" panose="020B0604030504040204" pitchFamily="34" charset="0"/>
              </a:rPr>
              <a:t>European Investment Bank</a:t>
            </a:r>
          </a:p>
        </p:txBody>
      </p:sp>
      <p:sp>
        <p:nvSpPr>
          <p:cNvPr id="14" name="Rectangle 12"/>
          <p:cNvSpPr>
            <a:spLocks noChangeArrowheads="1"/>
          </p:cNvSpPr>
          <p:nvPr/>
        </p:nvSpPr>
        <p:spPr bwMode="auto">
          <a:xfrm>
            <a:off x="7060244" y="5152192"/>
            <a:ext cx="2673350" cy="588222"/>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400" dirty="0">
                <a:solidFill>
                  <a:prstClr val="black">
                    <a:lumMod val="65000"/>
                    <a:lumOff val="35000"/>
                  </a:prstClr>
                </a:solidFill>
                <a:latin typeface="Verdana" panose="020B0604030504040204" pitchFamily="34" charset="0"/>
              </a:rPr>
              <a:t>European Central Bank</a:t>
            </a:r>
          </a:p>
        </p:txBody>
      </p:sp>
      <p:sp>
        <p:nvSpPr>
          <p:cNvPr id="15" name="Oval 13"/>
          <p:cNvSpPr>
            <a:spLocks noChangeArrowheads="1"/>
          </p:cNvSpPr>
          <p:nvPr/>
        </p:nvSpPr>
        <p:spPr bwMode="auto">
          <a:xfrm>
            <a:off x="4386894" y="5068160"/>
            <a:ext cx="2049568" cy="756285"/>
          </a:xfrm>
          <a:prstGeom prst="ellipse">
            <a:avLst/>
          </a:prstGeom>
          <a:solidFill>
            <a:schemeClr val="bg1"/>
          </a:solidFill>
          <a:ln w="28575">
            <a:solidFill>
              <a:schemeClr val="bg1">
                <a:lumMod val="85000"/>
              </a:schemeClr>
            </a:solidFill>
            <a:round/>
            <a:headEnd/>
            <a:tailEnd/>
          </a:ln>
        </p:spPr>
        <p:txBody>
          <a:bodyPr wrap="none" lIns="104315" tIns="52157" rIns="104315" bIns="52157"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None/>
              <a:defRPr/>
            </a:pPr>
            <a:endParaRPr lang="nl-BE" altLang="nl-BE" sz="1800" b="0">
              <a:solidFill>
                <a:prstClr val="black"/>
              </a:solidFill>
              <a:latin typeface="Arial" panose="020B0604020202020204" pitchFamily="34" charset="0"/>
            </a:endParaRPr>
          </a:p>
        </p:txBody>
      </p:sp>
      <p:sp>
        <p:nvSpPr>
          <p:cNvPr id="4109" name="Rectangle 14"/>
          <p:cNvSpPr>
            <a:spLocks noChangeArrowheads="1"/>
          </p:cNvSpPr>
          <p:nvPr/>
        </p:nvSpPr>
        <p:spPr bwMode="auto">
          <a:xfrm>
            <a:off x="4208670" y="5209964"/>
            <a:ext cx="2406015" cy="42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nchor="ct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20000"/>
              </a:spcBef>
              <a:buFontTx/>
              <a:buNone/>
            </a:pPr>
            <a:r>
              <a:rPr lang="en-GB" altLang="en-US" sz="1400">
                <a:solidFill>
                  <a:srgbClr val="595959"/>
                </a:solidFill>
                <a:latin typeface="Verdana" pitchFamily="34" charset="0"/>
              </a:rPr>
              <a:t>Agencies</a:t>
            </a:r>
          </a:p>
        </p:txBody>
      </p:sp>
      <p:sp>
        <p:nvSpPr>
          <p:cNvPr id="17" name="Rectangle 15"/>
          <p:cNvSpPr>
            <a:spLocks noChangeArrowheads="1"/>
          </p:cNvSpPr>
          <p:nvPr/>
        </p:nvSpPr>
        <p:spPr bwMode="auto">
          <a:xfrm>
            <a:off x="4030447" y="2127052"/>
            <a:ext cx="2673350" cy="588222"/>
          </a:xfrm>
          <a:prstGeom prst="rect">
            <a:avLst/>
          </a:prstGeom>
          <a:solidFill>
            <a:schemeClr val="bg1"/>
          </a:solidFill>
          <a:ln w="28575">
            <a:solidFill>
              <a:schemeClr val="bg1">
                <a:lumMod val="85000"/>
              </a:schemeClr>
            </a:solidFill>
            <a:miter lim="800000"/>
            <a:headEnd/>
            <a:tailEnd/>
          </a:ln>
          <a:extLst/>
        </p:spPr>
        <p:txBody>
          <a:bodyPr lIns="104315" tIns="52157" rIns="104315" bIns="52157"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n-GB" sz="1400" dirty="0">
                <a:solidFill>
                  <a:prstClr val="black">
                    <a:lumMod val="65000"/>
                    <a:lumOff val="35000"/>
                  </a:prstClr>
                </a:solidFill>
                <a:latin typeface="Verdana" panose="020B0604030504040204" pitchFamily="34" charset="0"/>
              </a:rPr>
              <a:t>European Council (summit)</a:t>
            </a:r>
          </a:p>
        </p:txBody>
      </p:sp>
    </p:spTree>
    <p:extLst>
      <p:ext uri="{BB962C8B-B14F-4D97-AF65-F5344CB8AC3E}">
        <p14:creationId xmlns:p14="http://schemas.microsoft.com/office/powerpoint/2010/main" val="3028599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98500" y="657225"/>
            <a:ext cx="9223058" cy="798301"/>
          </a:xfrm>
        </p:spPr>
        <p:txBody>
          <a:bodyPr/>
          <a:lstStyle/>
          <a:p>
            <a:r>
              <a:rPr lang="en-GB" altLang="nl-BE" sz="2400" b="1" dirty="0" smtClean="0">
                <a:solidFill>
                  <a:schemeClr val="tx1"/>
                </a:solidFill>
                <a:latin typeface="Verdana" pitchFamily="34" charset="0"/>
                <a:ea typeface="Verdana" pitchFamily="34" charset="0"/>
                <a:cs typeface="Verdana" pitchFamily="34" charset="0"/>
              </a:rPr>
              <a:t>Three </a:t>
            </a:r>
            <a:r>
              <a:rPr lang="en-GB" altLang="nl-BE" sz="2400" b="1" dirty="0">
                <a:solidFill>
                  <a:schemeClr val="tx1"/>
                </a:solidFill>
                <a:latin typeface="Verdana" pitchFamily="34" charset="0"/>
                <a:ea typeface="Verdana" pitchFamily="34" charset="0"/>
                <a:cs typeface="Verdana" pitchFamily="34" charset="0"/>
              </a:rPr>
              <a:t>key players</a:t>
            </a:r>
            <a:r>
              <a:rPr lang="en-GB" altLang="nl-BE" sz="2300" b="1" dirty="0" smtClean="0">
                <a:solidFill>
                  <a:schemeClr val="tx1"/>
                </a:solidFill>
                <a:latin typeface="Verdana" pitchFamily="34" charset="0"/>
                <a:ea typeface="Verdana" pitchFamily="34" charset="0"/>
                <a:cs typeface="Verdana" pitchFamily="34" charset="0"/>
              </a:rPr>
              <a:t> </a:t>
            </a:r>
            <a:r>
              <a:rPr lang="en-GB" altLang="nl-BE" sz="2300" b="1" dirty="0">
                <a:solidFill>
                  <a:schemeClr val="bg1"/>
                </a:solidFill>
                <a:latin typeface="Verdana" pitchFamily="34" charset="0"/>
                <a:ea typeface="Verdana" pitchFamily="34" charset="0"/>
                <a:cs typeface="Verdana" pitchFamily="34" charset="0"/>
              </a:rPr>
              <a:t>key players</a:t>
            </a:r>
            <a:endParaRPr lang="nl-BE" altLang="en-US" sz="2300" b="1" dirty="0">
              <a:solidFill>
                <a:schemeClr val="bg1"/>
              </a:solidFill>
              <a:latin typeface="Verdana" pitchFamily="34" charset="0"/>
              <a:ea typeface="Verdana" pitchFamily="34" charset="0"/>
              <a:cs typeface="Verdana" pitchFamily="34" charset="0"/>
            </a:endParaRPr>
          </a:p>
        </p:txBody>
      </p:sp>
      <p:sp>
        <p:nvSpPr>
          <p:cNvPr id="4" name="Content Placeholder 3"/>
          <p:cNvSpPr>
            <a:spLocks noGrp="1"/>
          </p:cNvSpPr>
          <p:nvPr>
            <p:ph sz="quarter" idx="1"/>
          </p:nvPr>
        </p:nvSpPr>
        <p:spPr>
          <a:xfrm>
            <a:off x="4023021" y="1717398"/>
            <a:ext cx="5159194" cy="1307742"/>
          </a:xfrm>
        </p:spPr>
        <p:txBody>
          <a:bodyPr rtlCol="0">
            <a:noAutofit/>
          </a:bodyPr>
          <a:lstStyle/>
          <a:p>
            <a:pPr marL="0" indent="0">
              <a:buNone/>
              <a:defRPr/>
            </a:pPr>
            <a:r>
              <a:rPr lang="en-US" sz="1600" b="1" dirty="0">
                <a:solidFill>
                  <a:schemeClr val="tx1">
                    <a:lumMod val="65000"/>
                    <a:lumOff val="35000"/>
                  </a:schemeClr>
                </a:solidFill>
                <a:latin typeface="Verdana" panose="020B0604030504040204" pitchFamily="34" charset="0"/>
              </a:rPr>
              <a:t>The European Parliament</a:t>
            </a:r>
          </a:p>
          <a:p>
            <a:pPr marL="0" indent="0">
              <a:buNone/>
              <a:defRPr/>
            </a:pPr>
            <a:r>
              <a:rPr lang="en-US" sz="1600" dirty="0">
                <a:solidFill>
                  <a:schemeClr val="tx1">
                    <a:lumMod val="65000"/>
                    <a:lumOff val="35000"/>
                  </a:schemeClr>
                </a:solidFill>
                <a:latin typeface="Verdana" panose="020B0604030504040204" pitchFamily="34" charset="0"/>
              </a:rPr>
              <a:t>- </a:t>
            </a:r>
            <a:r>
              <a:rPr lang="en-US" sz="1600" b="1" dirty="0">
                <a:solidFill>
                  <a:schemeClr val="tx1">
                    <a:lumMod val="65000"/>
                    <a:lumOff val="35000"/>
                  </a:schemeClr>
                </a:solidFill>
                <a:latin typeface="Verdana" panose="020B0604030504040204" pitchFamily="34" charset="0"/>
              </a:rPr>
              <a:t>voice of the people</a:t>
            </a:r>
          </a:p>
          <a:p>
            <a:pPr marL="0" indent="0">
              <a:buNone/>
              <a:defRPr/>
            </a:pPr>
            <a:r>
              <a:rPr lang="en-US" sz="1600" dirty="0">
                <a:solidFill>
                  <a:schemeClr val="tx1">
                    <a:lumMod val="65000"/>
                    <a:lumOff val="35000"/>
                  </a:schemeClr>
                </a:solidFill>
                <a:latin typeface="Verdana" panose="020B0604030504040204" pitchFamily="34" charset="0"/>
              </a:rPr>
              <a:t>Martin Schulz, President of the European Parliament</a:t>
            </a:r>
            <a:endParaRPr lang="nl-BE" sz="1600" dirty="0">
              <a:solidFill>
                <a:schemeClr val="tx1">
                  <a:lumMod val="65000"/>
                  <a:lumOff val="35000"/>
                </a:schemeClr>
              </a:solidFill>
              <a:latin typeface="Verdana" panose="020B0604030504040204" pitchFamily="34" charset="0"/>
            </a:endParaRPr>
          </a:p>
        </p:txBody>
      </p:sp>
      <p:sp>
        <p:nvSpPr>
          <p:cNvPr id="7" name="Content Placeholder 3"/>
          <p:cNvSpPr>
            <a:spLocks noGrp="1"/>
          </p:cNvSpPr>
          <p:nvPr>
            <p:ph sz="quarter" idx="2"/>
          </p:nvPr>
        </p:nvSpPr>
        <p:spPr>
          <a:xfrm>
            <a:off x="4123271" y="3487315"/>
            <a:ext cx="5159194" cy="1433791"/>
          </a:xfrm>
        </p:spPr>
        <p:txBody>
          <a:bodyPr rtlCol="0">
            <a:normAutofit/>
          </a:bodyPr>
          <a:lstStyle/>
          <a:p>
            <a:pPr marL="0" indent="0">
              <a:buNone/>
              <a:defRPr/>
            </a:pPr>
            <a:r>
              <a:rPr lang="en-GB" sz="1600" b="1" dirty="0">
                <a:solidFill>
                  <a:schemeClr val="tx1">
                    <a:lumMod val="65000"/>
                    <a:lumOff val="35000"/>
                  </a:schemeClr>
                </a:solidFill>
                <a:latin typeface="Verdana" panose="020B0604030504040204" pitchFamily="34" charset="0"/>
              </a:rPr>
              <a:t>The European Council and the Council</a:t>
            </a:r>
          </a:p>
          <a:p>
            <a:pPr marL="0" indent="0">
              <a:buNone/>
              <a:defRPr/>
            </a:pPr>
            <a:r>
              <a:rPr lang="en-US" sz="1600" dirty="0">
                <a:solidFill>
                  <a:schemeClr val="tx1">
                    <a:lumMod val="65000"/>
                    <a:lumOff val="35000"/>
                  </a:schemeClr>
                </a:solidFill>
                <a:latin typeface="Verdana" panose="020B0604030504040204" pitchFamily="34" charset="0"/>
              </a:rPr>
              <a:t>- </a:t>
            </a:r>
            <a:r>
              <a:rPr lang="en-US" sz="1600" b="1" dirty="0">
                <a:solidFill>
                  <a:schemeClr val="tx1">
                    <a:lumMod val="65000"/>
                    <a:lumOff val="35000"/>
                  </a:schemeClr>
                </a:solidFill>
                <a:latin typeface="Verdana" panose="020B0604030504040204" pitchFamily="34" charset="0"/>
              </a:rPr>
              <a:t>voice of the Member States</a:t>
            </a:r>
          </a:p>
          <a:p>
            <a:pPr marL="0" indent="0">
              <a:buNone/>
              <a:defRPr/>
            </a:pPr>
            <a:r>
              <a:rPr lang="en-US" sz="1600" dirty="0">
                <a:solidFill>
                  <a:schemeClr val="tx1">
                    <a:lumMod val="65000"/>
                    <a:lumOff val="35000"/>
                  </a:schemeClr>
                </a:solidFill>
                <a:latin typeface="Verdana" panose="020B0604030504040204" pitchFamily="34" charset="0"/>
              </a:rPr>
              <a:t>Donald Tusk, President of the European Council</a:t>
            </a:r>
            <a:endParaRPr lang="nl-BE" sz="1600" dirty="0">
              <a:solidFill>
                <a:schemeClr val="tx1">
                  <a:lumMod val="65000"/>
                  <a:lumOff val="35000"/>
                </a:schemeClr>
              </a:solidFill>
              <a:latin typeface="Verdana" panose="020B0604030504040204" pitchFamily="34" charset="0"/>
            </a:endParaRPr>
          </a:p>
        </p:txBody>
      </p:sp>
      <p:sp>
        <p:nvSpPr>
          <p:cNvPr id="8" name="Content Placeholder 3"/>
          <p:cNvSpPr>
            <a:spLocks noGrp="1"/>
          </p:cNvSpPr>
          <p:nvPr>
            <p:ph sz="half" idx="4294967295"/>
          </p:nvPr>
        </p:nvSpPr>
        <p:spPr>
          <a:xfrm>
            <a:off x="5194300" y="5302250"/>
            <a:ext cx="5499100" cy="1490663"/>
          </a:xfrm>
        </p:spPr>
        <p:txBody>
          <a:bodyPr rtlCol="0">
            <a:normAutofit/>
          </a:bodyPr>
          <a:lstStyle/>
          <a:p>
            <a:pPr marL="0" indent="0">
              <a:buNone/>
              <a:defRPr/>
            </a:pPr>
            <a:r>
              <a:rPr lang="en-GB" sz="1600" b="1" dirty="0">
                <a:solidFill>
                  <a:schemeClr val="tx1">
                    <a:lumMod val="65000"/>
                    <a:lumOff val="35000"/>
                  </a:schemeClr>
                </a:solidFill>
                <a:latin typeface="Verdana" panose="020B0604030504040204" pitchFamily="34" charset="0"/>
              </a:rPr>
              <a:t>The European Commission</a:t>
            </a:r>
          </a:p>
          <a:p>
            <a:pPr marL="0" indent="0">
              <a:buNone/>
              <a:defRPr/>
            </a:pPr>
            <a:r>
              <a:rPr lang="en-US" sz="1600" b="1" dirty="0">
                <a:solidFill>
                  <a:schemeClr val="tx1">
                    <a:lumMod val="65000"/>
                    <a:lumOff val="35000"/>
                  </a:schemeClr>
                </a:solidFill>
                <a:latin typeface="Verdana" panose="020B0604030504040204" pitchFamily="34" charset="0"/>
              </a:rPr>
              <a:t>- promoting the common interest</a:t>
            </a:r>
          </a:p>
          <a:p>
            <a:pPr marL="0" indent="0">
              <a:buNone/>
              <a:defRPr/>
            </a:pPr>
            <a:r>
              <a:rPr lang="en-US" sz="1600" dirty="0">
                <a:solidFill>
                  <a:schemeClr val="tx1">
                    <a:lumMod val="65000"/>
                    <a:lumOff val="35000"/>
                  </a:schemeClr>
                </a:solidFill>
                <a:latin typeface="Verdana" panose="020B0604030504040204" pitchFamily="34" charset="0"/>
              </a:rPr>
              <a:t>Jean-Claude Juncker, President of the European Commission</a:t>
            </a:r>
            <a:endParaRPr lang="nl-BE" sz="1600" dirty="0">
              <a:solidFill>
                <a:schemeClr val="tx1">
                  <a:lumMod val="65000"/>
                  <a:lumOff val="35000"/>
                </a:schemeClr>
              </a:solidFill>
              <a:latin typeface="Verdana" panose="020B0604030504040204" pitchFamily="34" charset="0"/>
            </a:endParaRPr>
          </a:p>
        </p:txBody>
      </p:sp>
      <p:pic>
        <p:nvPicPr>
          <p:cNvPr id="41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6494" y="1666628"/>
            <a:ext cx="2060707" cy="550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486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35171" y="0"/>
            <a:ext cx="9223058" cy="798301"/>
          </a:xfrm>
        </p:spPr>
        <p:txBody>
          <a:bodyPr/>
          <a:lstStyle/>
          <a:p>
            <a:r>
              <a:rPr lang="en-GB" altLang="nl-BE" sz="2400" b="1" dirty="0">
                <a:solidFill>
                  <a:schemeClr val="tx1"/>
                </a:solidFill>
                <a:latin typeface="Verdana" pitchFamily="34" charset="0"/>
                <a:ea typeface="Verdana" pitchFamily="34" charset="0"/>
                <a:cs typeface="Verdana" pitchFamily="34" charset="0"/>
              </a:rPr>
              <a:t>The European Parliament – voice of the people</a:t>
            </a:r>
            <a:endParaRPr lang="nl-BE" altLang="en-US" sz="2300" b="1" dirty="0">
              <a:solidFill>
                <a:schemeClr val="tx1"/>
              </a:solidFill>
              <a:latin typeface="Verdana" pitchFamily="34" charset="0"/>
              <a:ea typeface="Verdana" pitchFamily="34" charset="0"/>
              <a:cs typeface="Verdana" pitchFamily="34" charset="0"/>
            </a:endParaRPr>
          </a:p>
        </p:txBody>
      </p:sp>
      <p:sp>
        <p:nvSpPr>
          <p:cNvPr id="2051" name="Content Placeholder 2"/>
          <p:cNvSpPr>
            <a:spLocks noGrp="1"/>
          </p:cNvSpPr>
          <p:nvPr>
            <p:ph sz="quarter" idx="1"/>
          </p:nvPr>
        </p:nvSpPr>
        <p:spPr>
          <a:xfrm>
            <a:off x="1230856" y="2436919"/>
            <a:ext cx="8313376" cy="446419"/>
          </a:xfrm>
        </p:spPr>
        <p:txBody>
          <a:bodyPr>
            <a:normAutofit fontScale="77500" lnSpcReduction="20000"/>
          </a:bodyPr>
          <a:lstStyle/>
          <a:p>
            <a:pPr marL="0" indent="0" algn="ctr">
              <a:buNone/>
              <a:defRPr/>
            </a:pPr>
            <a:r>
              <a:rPr lang="en-US" altLang="nl-BE" sz="1300" dirty="0">
                <a:solidFill>
                  <a:schemeClr val="tx1">
                    <a:lumMod val="65000"/>
                    <a:lumOff val="35000"/>
                  </a:schemeClr>
                </a:solidFill>
                <a:latin typeface="Verdana" panose="020B0604030504040204" pitchFamily="34" charset="0"/>
              </a:rPr>
              <a:t>Number of members elected in each country  </a:t>
            </a:r>
          </a:p>
          <a:p>
            <a:pPr marL="0" indent="0">
              <a:buNone/>
              <a:defRPr/>
            </a:pPr>
            <a:endParaRPr lang="nl-BE" altLang="en-US" sz="21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quarter" idx="2"/>
          </p:nvPr>
        </p:nvSpPr>
        <p:spPr>
          <a:xfrm>
            <a:off x="1230856" y="1509069"/>
            <a:ext cx="9122807" cy="721272"/>
          </a:xfrm>
        </p:spPr>
        <p:txBody>
          <a:bodyPr rtlCol="0">
            <a:normAutofit fontScale="77500" lnSpcReduction="20000"/>
          </a:bodyPr>
          <a:lstStyle/>
          <a:p>
            <a:pPr marL="0" indent="0">
              <a:buNone/>
              <a:defRPr/>
            </a:pPr>
            <a:r>
              <a:rPr lang="en-US" altLang="nl-BE" sz="2600" dirty="0">
                <a:solidFill>
                  <a:srgbClr val="359AC2"/>
                </a:solidFill>
                <a:latin typeface="Verdana" panose="020B0604030504040204" pitchFamily="34" charset="0"/>
                <a:ea typeface="Verdana" panose="020B0604030504040204" pitchFamily="34" charset="0"/>
                <a:cs typeface="Verdana" panose="020B0604030504040204" pitchFamily="34" charset="0"/>
              </a:rPr>
              <a:t>Decides EU laws and budget together with the Council of Ministers</a:t>
            </a:r>
          </a:p>
          <a:p>
            <a:pPr marL="0" indent="0">
              <a:buNone/>
              <a:defRPr/>
            </a:pPr>
            <a:r>
              <a:rPr lang="en-US" altLang="nl-BE" sz="2600" dirty="0">
                <a:solidFill>
                  <a:srgbClr val="359AC2"/>
                </a:solidFill>
                <a:latin typeface="Verdana" panose="020B0604030504040204" pitchFamily="34" charset="0"/>
                <a:ea typeface="Verdana" panose="020B0604030504040204" pitchFamily="34" charset="0"/>
                <a:cs typeface="Verdana" panose="020B0604030504040204" pitchFamily="34" charset="0"/>
              </a:rPr>
              <a:t>Democratic supervision of all the EU’s work</a:t>
            </a:r>
          </a:p>
          <a:p>
            <a:pPr marL="0" indent="0">
              <a:buNone/>
              <a:defRPr/>
            </a:pPr>
            <a:endParaRPr lang="nl-BE" sz="1400" dirty="0">
              <a:solidFill>
                <a:schemeClr val="tx1">
                  <a:lumMod val="65000"/>
                  <a:lumOff val="35000"/>
                </a:schemeClr>
              </a:solidFill>
              <a:latin typeface="Verdana" panose="020B0604030504040204" pitchFamily="34" charset="0"/>
            </a:endParaRPr>
          </a:p>
        </p:txBody>
      </p:sp>
      <p:sp>
        <p:nvSpPr>
          <p:cNvPr id="4101" name="Content Placeholder 3"/>
          <p:cNvSpPr txBox="1">
            <a:spLocks/>
          </p:cNvSpPr>
          <p:nvPr/>
        </p:nvSpPr>
        <p:spPr bwMode="auto">
          <a:xfrm>
            <a:off x="1230856" y="2890340"/>
            <a:ext cx="2511835" cy="380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buFont typeface="Arial" charset="0"/>
              <a:buNone/>
            </a:pPr>
            <a:r>
              <a:rPr lang="en-GB" altLang="nl-BE" sz="1400">
                <a:solidFill>
                  <a:srgbClr val="595959"/>
                </a:solidFill>
                <a:latin typeface="Verdana" pitchFamily="34" charset="0"/>
              </a:rPr>
              <a:t>Austria  -  </a:t>
            </a:r>
            <a:r>
              <a:rPr lang="en-GB" altLang="nl-BE" sz="1400" b="1">
                <a:solidFill>
                  <a:srgbClr val="595959"/>
                </a:solidFill>
                <a:latin typeface="Verdana" pitchFamily="34" charset="0"/>
              </a:rPr>
              <a:t>18</a:t>
            </a:r>
          </a:p>
          <a:p>
            <a:pPr eaLnBrk="1" hangingPunct="1">
              <a:buFont typeface="Arial" charset="0"/>
              <a:buNone/>
            </a:pPr>
            <a:r>
              <a:rPr lang="fr-BE" altLang="nl-BE" sz="1400">
                <a:solidFill>
                  <a:srgbClr val="595959"/>
                </a:solidFill>
                <a:latin typeface="Verdana" pitchFamily="34" charset="0"/>
              </a:rPr>
              <a:t>Belgium  -  </a:t>
            </a:r>
            <a:r>
              <a:rPr lang="fr-BE" altLang="nl-BE" sz="1400" b="1">
                <a:solidFill>
                  <a:srgbClr val="595959"/>
                </a:solidFill>
                <a:latin typeface="Verdana" pitchFamily="34" charset="0"/>
              </a:rPr>
              <a:t>21</a:t>
            </a:r>
          </a:p>
          <a:p>
            <a:pPr eaLnBrk="1" hangingPunct="1">
              <a:buFont typeface="Arial" charset="0"/>
              <a:buNone/>
            </a:pPr>
            <a:r>
              <a:rPr lang="en-GB" altLang="nl-BE" sz="1400">
                <a:solidFill>
                  <a:srgbClr val="595959"/>
                </a:solidFill>
                <a:latin typeface="Verdana" pitchFamily="34" charset="0"/>
              </a:rPr>
              <a:t>Bulgaria  -  </a:t>
            </a:r>
            <a:r>
              <a:rPr lang="en-GB" altLang="nl-BE" sz="1400" b="1">
                <a:solidFill>
                  <a:srgbClr val="595959"/>
                </a:solidFill>
                <a:latin typeface="Verdana" pitchFamily="34" charset="0"/>
              </a:rPr>
              <a:t>17</a:t>
            </a:r>
          </a:p>
          <a:p>
            <a:pPr eaLnBrk="1" hangingPunct="1">
              <a:buFont typeface="Arial" charset="0"/>
              <a:buNone/>
            </a:pPr>
            <a:r>
              <a:rPr lang="en-GB" altLang="nl-BE" sz="1400">
                <a:solidFill>
                  <a:srgbClr val="595959"/>
                </a:solidFill>
                <a:latin typeface="Verdana" pitchFamily="34" charset="0"/>
              </a:rPr>
              <a:t>Croatia  -  </a:t>
            </a:r>
            <a:r>
              <a:rPr lang="en-GB" altLang="nl-BE" sz="1400" b="1">
                <a:solidFill>
                  <a:srgbClr val="595959"/>
                </a:solidFill>
                <a:latin typeface="Verdana" pitchFamily="34" charset="0"/>
              </a:rPr>
              <a:t>11</a:t>
            </a:r>
          </a:p>
          <a:p>
            <a:pPr eaLnBrk="1" hangingPunct="1">
              <a:buFont typeface="Arial" charset="0"/>
              <a:buNone/>
            </a:pPr>
            <a:r>
              <a:rPr lang="en-GB" altLang="nl-BE" sz="1400">
                <a:solidFill>
                  <a:srgbClr val="595959"/>
                </a:solidFill>
                <a:latin typeface="Verdana" pitchFamily="34" charset="0"/>
              </a:rPr>
              <a:t>Cyprus  -  </a:t>
            </a:r>
            <a:r>
              <a:rPr lang="en-GB" altLang="nl-BE" sz="1400" b="1">
                <a:solidFill>
                  <a:srgbClr val="595959"/>
                </a:solidFill>
                <a:latin typeface="Verdana" pitchFamily="34" charset="0"/>
              </a:rPr>
              <a:t>6</a:t>
            </a:r>
          </a:p>
          <a:p>
            <a:pPr eaLnBrk="1" hangingPunct="1">
              <a:buFont typeface="Arial" charset="0"/>
              <a:buNone/>
            </a:pPr>
            <a:r>
              <a:rPr lang="en-GB" altLang="nl-BE" sz="1400">
                <a:solidFill>
                  <a:srgbClr val="595959"/>
                </a:solidFill>
                <a:latin typeface="Verdana" pitchFamily="34" charset="0"/>
              </a:rPr>
              <a:t>Czech</a:t>
            </a:r>
            <a:r>
              <a:rPr lang="en-GB" altLang="nl-BE" sz="1400">
                <a:solidFill>
                  <a:srgbClr val="FFFFFF"/>
                </a:solidFill>
                <a:cs typeface="Arial" charset="0"/>
              </a:rPr>
              <a:t> </a:t>
            </a:r>
            <a:r>
              <a:rPr lang="en-GB" altLang="nl-BE" sz="1400">
                <a:solidFill>
                  <a:srgbClr val="595959"/>
                </a:solidFill>
                <a:latin typeface="Verdana" pitchFamily="34" charset="0"/>
              </a:rPr>
              <a:t>Republic  -  </a:t>
            </a:r>
            <a:r>
              <a:rPr lang="en-GB" altLang="nl-BE" sz="1400" b="1">
                <a:solidFill>
                  <a:srgbClr val="595959"/>
                </a:solidFill>
                <a:latin typeface="Verdana" pitchFamily="34" charset="0"/>
              </a:rPr>
              <a:t>21</a:t>
            </a:r>
            <a:endParaRPr lang="en-US" altLang="nl-BE" sz="1400" b="1">
              <a:solidFill>
                <a:srgbClr val="595959"/>
              </a:solidFill>
              <a:latin typeface="Verdana" pitchFamily="34" charset="0"/>
            </a:endParaRPr>
          </a:p>
          <a:p>
            <a:pPr eaLnBrk="1" hangingPunct="1">
              <a:buFont typeface="Arial" charset="0"/>
              <a:buNone/>
            </a:pPr>
            <a:r>
              <a:rPr lang="en-GB" altLang="nl-BE" sz="1400">
                <a:solidFill>
                  <a:srgbClr val="595959"/>
                </a:solidFill>
                <a:latin typeface="Verdana" pitchFamily="34" charset="0"/>
              </a:rPr>
              <a:t>Denmark  -  </a:t>
            </a:r>
            <a:r>
              <a:rPr lang="en-GB" altLang="nl-BE" sz="1400" b="1">
                <a:solidFill>
                  <a:srgbClr val="595959"/>
                </a:solidFill>
                <a:latin typeface="Verdana" pitchFamily="34" charset="0"/>
              </a:rPr>
              <a:t>13</a:t>
            </a:r>
          </a:p>
          <a:p>
            <a:pPr eaLnBrk="1" hangingPunct="1">
              <a:buFont typeface="Arial" charset="0"/>
              <a:buNone/>
            </a:pPr>
            <a:r>
              <a:rPr lang="en-GB" altLang="nl-BE" sz="1400">
                <a:solidFill>
                  <a:srgbClr val="595959"/>
                </a:solidFill>
                <a:latin typeface="Verdana" pitchFamily="34" charset="0"/>
              </a:rPr>
              <a:t>Estonia  -  </a:t>
            </a:r>
            <a:r>
              <a:rPr lang="en-GB" altLang="nl-BE" sz="1400" b="1">
                <a:solidFill>
                  <a:srgbClr val="595959"/>
                </a:solidFill>
                <a:latin typeface="Verdana" pitchFamily="34" charset="0"/>
              </a:rPr>
              <a:t>6</a:t>
            </a:r>
          </a:p>
          <a:p>
            <a:pPr eaLnBrk="1" hangingPunct="1">
              <a:buFont typeface="Arial" charset="0"/>
              <a:buNone/>
            </a:pPr>
            <a:r>
              <a:rPr lang="en-GB" altLang="nl-BE" sz="1400">
                <a:solidFill>
                  <a:srgbClr val="595959"/>
                </a:solidFill>
                <a:latin typeface="Verdana" pitchFamily="34" charset="0"/>
              </a:rPr>
              <a:t>Finland  -  </a:t>
            </a:r>
            <a:r>
              <a:rPr lang="en-GB" altLang="nl-BE" sz="1400" b="1">
                <a:solidFill>
                  <a:srgbClr val="595959"/>
                </a:solidFill>
                <a:latin typeface="Verdana" pitchFamily="34" charset="0"/>
              </a:rPr>
              <a:t>13</a:t>
            </a:r>
          </a:p>
          <a:p>
            <a:pPr eaLnBrk="1" hangingPunct="1">
              <a:buFont typeface="Arial" charset="0"/>
              <a:buNone/>
            </a:pPr>
            <a:r>
              <a:rPr lang="en-GB" altLang="nl-BE" sz="1400">
                <a:solidFill>
                  <a:srgbClr val="595959"/>
                </a:solidFill>
                <a:latin typeface="Verdana" pitchFamily="34" charset="0"/>
              </a:rPr>
              <a:t>France  -  </a:t>
            </a:r>
            <a:r>
              <a:rPr lang="en-GB" altLang="nl-BE" sz="1400" b="1">
                <a:solidFill>
                  <a:srgbClr val="595959"/>
                </a:solidFill>
                <a:latin typeface="Verdana" pitchFamily="34" charset="0"/>
              </a:rPr>
              <a:t>74</a:t>
            </a:r>
          </a:p>
          <a:p>
            <a:pPr eaLnBrk="1" hangingPunct="1">
              <a:buFont typeface="Arial" charset="0"/>
              <a:buNone/>
            </a:pPr>
            <a:endParaRPr lang="nl-BE" altLang="en-US" sz="1400">
              <a:solidFill>
                <a:srgbClr val="595959"/>
              </a:solidFill>
              <a:latin typeface="Verdana" pitchFamily="34" charset="0"/>
            </a:endParaRPr>
          </a:p>
        </p:txBody>
      </p:sp>
      <p:sp>
        <p:nvSpPr>
          <p:cNvPr id="4102" name="Content Placeholder 3"/>
          <p:cNvSpPr txBox="1">
            <a:spLocks/>
          </p:cNvSpPr>
          <p:nvPr/>
        </p:nvSpPr>
        <p:spPr bwMode="auto">
          <a:xfrm>
            <a:off x="4256940" y="2890340"/>
            <a:ext cx="2511835" cy="292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buFont typeface="Arial" charset="0"/>
              <a:buNone/>
            </a:pPr>
            <a:r>
              <a:rPr lang="en-GB" altLang="nl-BE" sz="1400">
                <a:solidFill>
                  <a:srgbClr val="595959"/>
                </a:solidFill>
                <a:latin typeface="Verdana" pitchFamily="34" charset="0"/>
              </a:rPr>
              <a:t>Germany  -  </a:t>
            </a:r>
            <a:r>
              <a:rPr lang="en-GB" altLang="nl-BE" sz="1400" b="1">
                <a:solidFill>
                  <a:srgbClr val="595959"/>
                </a:solidFill>
                <a:latin typeface="Verdana" pitchFamily="34" charset="0"/>
              </a:rPr>
              <a:t>96</a:t>
            </a:r>
          </a:p>
          <a:p>
            <a:pPr eaLnBrk="1" hangingPunct="1">
              <a:buFont typeface="Arial" charset="0"/>
              <a:buNone/>
            </a:pPr>
            <a:r>
              <a:rPr lang="en-GB" altLang="nl-BE" sz="1400">
                <a:solidFill>
                  <a:srgbClr val="595959"/>
                </a:solidFill>
                <a:latin typeface="Verdana" pitchFamily="34" charset="0"/>
              </a:rPr>
              <a:t>Greece  -  </a:t>
            </a:r>
            <a:r>
              <a:rPr lang="en-GB" altLang="nl-BE" sz="1400" b="1">
                <a:solidFill>
                  <a:srgbClr val="595959"/>
                </a:solidFill>
                <a:latin typeface="Verdana" pitchFamily="34" charset="0"/>
              </a:rPr>
              <a:t>21</a:t>
            </a:r>
          </a:p>
          <a:p>
            <a:pPr eaLnBrk="1" hangingPunct="1">
              <a:buFont typeface="Arial" charset="0"/>
              <a:buNone/>
            </a:pPr>
            <a:r>
              <a:rPr lang="en-GB" altLang="nl-BE" sz="1400">
                <a:solidFill>
                  <a:srgbClr val="595959"/>
                </a:solidFill>
                <a:latin typeface="Verdana" pitchFamily="34" charset="0"/>
              </a:rPr>
              <a:t>Hungary  -  </a:t>
            </a:r>
            <a:r>
              <a:rPr lang="en-GB" altLang="nl-BE" sz="1400" b="1">
                <a:solidFill>
                  <a:srgbClr val="595959"/>
                </a:solidFill>
                <a:latin typeface="Verdana" pitchFamily="34" charset="0"/>
              </a:rPr>
              <a:t>21</a:t>
            </a:r>
          </a:p>
          <a:p>
            <a:pPr eaLnBrk="1" hangingPunct="1">
              <a:buFont typeface="Arial" charset="0"/>
              <a:buNone/>
            </a:pPr>
            <a:r>
              <a:rPr lang="en-GB" altLang="nl-BE" sz="1400">
                <a:solidFill>
                  <a:srgbClr val="595959"/>
                </a:solidFill>
                <a:latin typeface="Verdana" pitchFamily="34" charset="0"/>
              </a:rPr>
              <a:t>Ireland  -  </a:t>
            </a:r>
            <a:r>
              <a:rPr lang="en-GB" altLang="nl-BE" sz="1400" b="1">
                <a:solidFill>
                  <a:srgbClr val="595959"/>
                </a:solidFill>
                <a:latin typeface="Verdana" pitchFamily="34" charset="0"/>
              </a:rPr>
              <a:t>11</a:t>
            </a:r>
            <a:endParaRPr lang="en-GB" altLang="nl-BE" sz="1400">
              <a:solidFill>
                <a:srgbClr val="595959"/>
              </a:solidFill>
              <a:latin typeface="Verdana" pitchFamily="34" charset="0"/>
            </a:endParaRPr>
          </a:p>
          <a:p>
            <a:pPr eaLnBrk="1" hangingPunct="1">
              <a:buFont typeface="Arial" charset="0"/>
              <a:buNone/>
            </a:pPr>
            <a:r>
              <a:rPr lang="en-GB" altLang="nl-BE" sz="1400">
                <a:solidFill>
                  <a:srgbClr val="595959"/>
                </a:solidFill>
                <a:latin typeface="Verdana" pitchFamily="34" charset="0"/>
              </a:rPr>
              <a:t>Italy  -  </a:t>
            </a:r>
            <a:r>
              <a:rPr lang="en-GB" altLang="nl-BE" sz="1400" b="1">
                <a:solidFill>
                  <a:srgbClr val="595959"/>
                </a:solidFill>
                <a:latin typeface="Verdana" pitchFamily="34" charset="0"/>
              </a:rPr>
              <a:t>73</a:t>
            </a:r>
          </a:p>
          <a:p>
            <a:pPr eaLnBrk="1" hangingPunct="1">
              <a:buFont typeface="Arial" charset="0"/>
              <a:buNone/>
            </a:pPr>
            <a:r>
              <a:rPr lang="en-GB" altLang="nl-BE" sz="1400">
                <a:solidFill>
                  <a:srgbClr val="595959"/>
                </a:solidFill>
                <a:latin typeface="Verdana" pitchFamily="34" charset="0"/>
              </a:rPr>
              <a:t>Latvia</a:t>
            </a:r>
            <a:r>
              <a:rPr lang="en-GB" altLang="nl-BE" sz="1400">
                <a:solidFill>
                  <a:srgbClr val="FFFFFF"/>
                </a:solidFill>
                <a:cs typeface="Arial" charset="0"/>
              </a:rPr>
              <a:t>   </a:t>
            </a:r>
            <a:r>
              <a:rPr lang="fr-BE" altLang="nl-BE" sz="1400">
                <a:solidFill>
                  <a:srgbClr val="595959"/>
                </a:solidFill>
                <a:latin typeface="Verdana" pitchFamily="34" charset="0"/>
              </a:rPr>
              <a:t>-  </a:t>
            </a:r>
            <a:r>
              <a:rPr lang="fr-BE" altLang="nl-BE" sz="1400" b="1">
                <a:solidFill>
                  <a:srgbClr val="595959"/>
                </a:solidFill>
                <a:latin typeface="Verdana" pitchFamily="34" charset="0"/>
              </a:rPr>
              <a:t>8</a:t>
            </a:r>
          </a:p>
          <a:p>
            <a:pPr eaLnBrk="1" hangingPunct="1">
              <a:buFont typeface="Arial" charset="0"/>
              <a:buNone/>
            </a:pPr>
            <a:r>
              <a:rPr lang="en-GB" altLang="nl-BE" sz="1400">
                <a:solidFill>
                  <a:srgbClr val="595959"/>
                </a:solidFill>
                <a:latin typeface="Verdana" pitchFamily="34" charset="0"/>
              </a:rPr>
              <a:t>Lithuania  -  </a:t>
            </a:r>
            <a:r>
              <a:rPr lang="en-GB" altLang="nl-BE" sz="1400" b="1">
                <a:solidFill>
                  <a:srgbClr val="595959"/>
                </a:solidFill>
                <a:latin typeface="Verdana" pitchFamily="34" charset="0"/>
              </a:rPr>
              <a:t>11</a:t>
            </a:r>
          </a:p>
          <a:p>
            <a:pPr eaLnBrk="1" hangingPunct="1">
              <a:buFont typeface="Arial" charset="0"/>
              <a:buNone/>
            </a:pPr>
            <a:r>
              <a:rPr lang="en-GB" altLang="nl-BE" sz="1400">
                <a:solidFill>
                  <a:srgbClr val="595959"/>
                </a:solidFill>
                <a:latin typeface="Verdana" pitchFamily="34" charset="0"/>
              </a:rPr>
              <a:t>Luxembourg  -  </a:t>
            </a:r>
            <a:r>
              <a:rPr lang="en-GB" altLang="nl-BE" sz="1400" b="1">
                <a:solidFill>
                  <a:srgbClr val="595959"/>
                </a:solidFill>
                <a:latin typeface="Verdana" pitchFamily="34" charset="0"/>
              </a:rPr>
              <a:t>6</a:t>
            </a:r>
          </a:p>
          <a:p>
            <a:pPr eaLnBrk="1" hangingPunct="1">
              <a:buFont typeface="Arial" charset="0"/>
              <a:buNone/>
            </a:pPr>
            <a:r>
              <a:rPr lang="en-GB" altLang="nl-BE" sz="1400">
                <a:solidFill>
                  <a:srgbClr val="595959"/>
                </a:solidFill>
                <a:latin typeface="Verdana" pitchFamily="34" charset="0"/>
              </a:rPr>
              <a:t>Malta  -  </a:t>
            </a:r>
            <a:r>
              <a:rPr lang="en-GB" altLang="nl-BE" sz="1400" b="1">
                <a:solidFill>
                  <a:srgbClr val="595959"/>
                </a:solidFill>
                <a:latin typeface="Verdana" pitchFamily="34" charset="0"/>
              </a:rPr>
              <a:t>6</a:t>
            </a:r>
          </a:p>
        </p:txBody>
      </p:sp>
      <p:sp>
        <p:nvSpPr>
          <p:cNvPr id="9" name="Content Placeholder 3"/>
          <p:cNvSpPr txBox="1">
            <a:spLocks/>
          </p:cNvSpPr>
          <p:nvPr/>
        </p:nvSpPr>
        <p:spPr>
          <a:xfrm>
            <a:off x="1325536" y="6412667"/>
            <a:ext cx="8042328" cy="278354"/>
          </a:xfrm>
          <a:prstGeom prst="rect">
            <a:avLst/>
          </a:prstGeom>
          <a:solidFill>
            <a:schemeClr val="bg1">
              <a:lumMod val="95000"/>
            </a:schemeClr>
          </a:solidFill>
        </p:spPr>
        <p:txBody>
          <a:bodyPr lIns="104315" tIns="52157" rIns="104315" bIns="52157">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altLang="nl-BE" sz="1400" dirty="0">
                <a:solidFill>
                  <a:prstClr val="black"/>
                </a:solidFill>
                <a:latin typeface="Verdana" panose="020B0604030504040204" pitchFamily="34" charset="0"/>
              </a:rPr>
              <a:t>Total  -  </a:t>
            </a:r>
            <a:r>
              <a:rPr lang="en-GB" altLang="nl-BE" sz="1400" b="1" dirty="0">
                <a:solidFill>
                  <a:prstClr val="black"/>
                </a:solidFill>
                <a:latin typeface="Verdana" panose="020B0604030504040204" pitchFamily="34" charset="0"/>
              </a:rPr>
              <a:t>751</a:t>
            </a:r>
            <a:endParaRPr lang="en-GB" altLang="nl-BE" sz="1000" dirty="0">
              <a:solidFill>
                <a:prstClr val="black"/>
              </a:solidFill>
              <a:latin typeface="Verdana" panose="020B0604030504040204" pitchFamily="34" charset="0"/>
            </a:endParaRPr>
          </a:p>
        </p:txBody>
      </p:sp>
      <p:sp>
        <p:nvSpPr>
          <p:cNvPr id="4104" name="Content Placeholder 3"/>
          <p:cNvSpPr txBox="1">
            <a:spLocks/>
          </p:cNvSpPr>
          <p:nvPr/>
        </p:nvSpPr>
        <p:spPr bwMode="auto">
          <a:xfrm>
            <a:off x="7121508" y="2883337"/>
            <a:ext cx="3040936" cy="306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buFont typeface="Arial" charset="0"/>
              <a:buNone/>
            </a:pPr>
            <a:r>
              <a:rPr lang="en-GB" altLang="nl-BE" sz="1400">
                <a:solidFill>
                  <a:srgbClr val="595959"/>
                </a:solidFill>
                <a:latin typeface="Verdana" pitchFamily="34" charset="0"/>
              </a:rPr>
              <a:t>Netherlands  -  </a:t>
            </a:r>
            <a:r>
              <a:rPr lang="en-GB" altLang="nl-BE" sz="1400" b="1">
                <a:solidFill>
                  <a:srgbClr val="595959"/>
                </a:solidFill>
                <a:latin typeface="Verdana" pitchFamily="34" charset="0"/>
              </a:rPr>
              <a:t>26</a:t>
            </a:r>
            <a:endParaRPr lang="en-US" altLang="nl-BE" sz="1400" b="1">
              <a:solidFill>
                <a:srgbClr val="595959"/>
              </a:solidFill>
              <a:latin typeface="Verdana" pitchFamily="34" charset="0"/>
            </a:endParaRPr>
          </a:p>
          <a:p>
            <a:pPr eaLnBrk="1" hangingPunct="1">
              <a:buFont typeface="Arial" charset="0"/>
              <a:buNone/>
            </a:pPr>
            <a:r>
              <a:rPr lang="en-GB" altLang="nl-BE" sz="1400">
                <a:solidFill>
                  <a:srgbClr val="595959"/>
                </a:solidFill>
                <a:latin typeface="Verdana" pitchFamily="34" charset="0"/>
              </a:rPr>
              <a:t>Poland  -  </a:t>
            </a:r>
            <a:r>
              <a:rPr lang="en-GB" altLang="nl-BE" sz="1400" b="1">
                <a:solidFill>
                  <a:srgbClr val="595959"/>
                </a:solidFill>
                <a:latin typeface="Verdana" pitchFamily="34" charset="0"/>
              </a:rPr>
              <a:t>51</a:t>
            </a:r>
          </a:p>
          <a:p>
            <a:pPr eaLnBrk="1" hangingPunct="1">
              <a:buFont typeface="Arial" charset="0"/>
              <a:buNone/>
            </a:pPr>
            <a:r>
              <a:rPr lang="en-GB" altLang="nl-BE" sz="1400">
                <a:solidFill>
                  <a:srgbClr val="595959"/>
                </a:solidFill>
                <a:latin typeface="Verdana" pitchFamily="34" charset="0"/>
              </a:rPr>
              <a:t>Portugal  -  </a:t>
            </a:r>
            <a:r>
              <a:rPr lang="en-GB" altLang="nl-BE" sz="1400" b="1">
                <a:solidFill>
                  <a:srgbClr val="595959"/>
                </a:solidFill>
                <a:latin typeface="Verdana" pitchFamily="34" charset="0"/>
              </a:rPr>
              <a:t>21</a:t>
            </a:r>
          </a:p>
          <a:p>
            <a:pPr eaLnBrk="1" hangingPunct="1">
              <a:buFont typeface="Arial" charset="0"/>
              <a:buNone/>
            </a:pPr>
            <a:r>
              <a:rPr lang="en-GB" altLang="nl-BE" sz="1400">
                <a:solidFill>
                  <a:srgbClr val="595959"/>
                </a:solidFill>
                <a:latin typeface="Verdana" pitchFamily="34" charset="0"/>
              </a:rPr>
              <a:t>Romania  -  </a:t>
            </a:r>
            <a:r>
              <a:rPr lang="en-GB" altLang="nl-BE" sz="1400" b="1">
                <a:solidFill>
                  <a:srgbClr val="595959"/>
                </a:solidFill>
                <a:latin typeface="Verdana" pitchFamily="34" charset="0"/>
              </a:rPr>
              <a:t>32</a:t>
            </a:r>
          </a:p>
          <a:p>
            <a:pPr eaLnBrk="1" hangingPunct="1">
              <a:buFont typeface="Arial" charset="0"/>
              <a:buNone/>
            </a:pPr>
            <a:r>
              <a:rPr lang="en-GB" altLang="nl-BE" sz="1400">
                <a:solidFill>
                  <a:srgbClr val="595959"/>
                </a:solidFill>
                <a:latin typeface="Verdana" pitchFamily="34" charset="0"/>
              </a:rPr>
              <a:t>Slovakia  -  </a:t>
            </a:r>
            <a:r>
              <a:rPr lang="en-GB" altLang="nl-BE" sz="1400" b="1">
                <a:solidFill>
                  <a:srgbClr val="595959"/>
                </a:solidFill>
                <a:latin typeface="Verdana" pitchFamily="34" charset="0"/>
              </a:rPr>
              <a:t>13</a:t>
            </a:r>
          </a:p>
          <a:p>
            <a:pPr eaLnBrk="1" hangingPunct="1">
              <a:buFont typeface="Arial" charset="0"/>
              <a:buNone/>
            </a:pPr>
            <a:r>
              <a:rPr lang="en-GB" altLang="nl-BE" sz="1400">
                <a:solidFill>
                  <a:srgbClr val="595959"/>
                </a:solidFill>
                <a:latin typeface="Verdana" pitchFamily="34" charset="0"/>
              </a:rPr>
              <a:t>Slovenia  -  </a:t>
            </a:r>
            <a:r>
              <a:rPr lang="en-GB" altLang="nl-BE" sz="1400" b="1">
                <a:solidFill>
                  <a:srgbClr val="595959"/>
                </a:solidFill>
                <a:latin typeface="Verdana" pitchFamily="34" charset="0"/>
              </a:rPr>
              <a:t>8</a:t>
            </a:r>
          </a:p>
          <a:p>
            <a:pPr eaLnBrk="1" hangingPunct="1">
              <a:buFont typeface="Arial" charset="0"/>
              <a:buNone/>
            </a:pPr>
            <a:r>
              <a:rPr lang="en-GB" altLang="nl-BE" sz="1400">
                <a:solidFill>
                  <a:srgbClr val="595959"/>
                </a:solidFill>
                <a:latin typeface="Verdana" pitchFamily="34" charset="0"/>
              </a:rPr>
              <a:t>Spain  -  </a:t>
            </a:r>
            <a:r>
              <a:rPr lang="en-GB" altLang="nl-BE" sz="1400" b="1">
                <a:solidFill>
                  <a:srgbClr val="595959"/>
                </a:solidFill>
                <a:latin typeface="Verdana" pitchFamily="34" charset="0"/>
              </a:rPr>
              <a:t>54</a:t>
            </a:r>
          </a:p>
          <a:p>
            <a:pPr eaLnBrk="1" hangingPunct="1">
              <a:buFont typeface="Arial" charset="0"/>
              <a:buNone/>
            </a:pPr>
            <a:r>
              <a:rPr lang="en-GB" altLang="nl-BE" sz="1400">
                <a:solidFill>
                  <a:srgbClr val="595959"/>
                </a:solidFill>
                <a:latin typeface="Verdana" pitchFamily="34" charset="0"/>
              </a:rPr>
              <a:t>Sweden  -  </a:t>
            </a:r>
            <a:r>
              <a:rPr lang="en-GB" altLang="nl-BE" sz="1400" b="1">
                <a:solidFill>
                  <a:srgbClr val="595959"/>
                </a:solidFill>
                <a:latin typeface="Verdana" pitchFamily="34" charset="0"/>
              </a:rPr>
              <a:t>20</a:t>
            </a:r>
          </a:p>
          <a:p>
            <a:pPr eaLnBrk="1" hangingPunct="1">
              <a:buFont typeface="Arial" charset="0"/>
              <a:buNone/>
            </a:pPr>
            <a:r>
              <a:rPr lang="en-GB" altLang="nl-BE" sz="1400">
                <a:solidFill>
                  <a:srgbClr val="595959"/>
                </a:solidFill>
                <a:latin typeface="Verdana" pitchFamily="34" charset="0"/>
              </a:rPr>
              <a:t>United Kingdom  -  </a:t>
            </a:r>
            <a:r>
              <a:rPr lang="en-GB" altLang="nl-BE" sz="1400" b="1">
                <a:solidFill>
                  <a:srgbClr val="595959"/>
                </a:solidFill>
                <a:latin typeface="Verdana" pitchFamily="34" charset="0"/>
              </a:rPr>
              <a:t>73</a:t>
            </a:r>
            <a:endParaRPr lang="en-US" altLang="nl-BE" sz="1400" b="1">
              <a:solidFill>
                <a:srgbClr val="595959"/>
              </a:solidFill>
              <a:latin typeface="Verdana" pitchFamily="34" charset="0"/>
            </a:endParaRPr>
          </a:p>
          <a:p>
            <a:pPr eaLnBrk="1" hangingPunct="1">
              <a:buFont typeface="Arial" charset="0"/>
              <a:buNone/>
            </a:pPr>
            <a:endParaRPr lang="nl-BE" altLang="en-US" sz="1400">
              <a:solidFill>
                <a:srgbClr val="595959"/>
              </a:solidFill>
              <a:latin typeface="Verdana" pitchFamily="34" charset="0"/>
            </a:endParaRPr>
          </a:p>
        </p:txBody>
      </p:sp>
    </p:spTree>
    <p:extLst>
      <p:ext uri="{BB962C8B-B14F-4D97-AF65-F5344CB8AC3E}">
        <p14:creationId xmlns:p14="http://schemas.microsoft.com/office/powerpoint/2010/main" val="37867856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735171" y="0"/>
            <a:ext cx="9223058" cy="798301"/>
          </a:xfrm>
        </p:spPr>
        <p:txBody>
          <a:bodyPr>
            <a:normAutofit/>
          </a:bodyPr>
          <a:lstStyle/>
          <a:p>
            <a:r>
              <a:rPr lang="en-GB" altLang="nl-BE" sz="2300" b="1" dirty="0">
                <a:solidFill>
                  <a:schemeClr val="tx1"/>
                </a:solidFill>
                <a:latin typeface="Verdana" pitchFamily="34" charset="0"/>
                <a:ea typeface="Verdana" pitchFamily="34" charset="0"/>
                <a:cs typeface="Verdana" pitchFamily="34" charset="0"/>
              </a:rPr>
              <a:t>The European political </a:t>
            </a:r>
            <a:r>
              <a:rPr lang="en-GB" altLang="nl-BE" sz="2400" b="1" dirty="0" smtClean="0">
                <a:solidFill>
                  <a:schemeClr val="tx1"/>
                </a:solidFill>
                <a:latin typeface="Verdana" pitchFamily="34" charset="0"/>
                <a:ea typeface="Verdana" pitchFamily="34" charset="0"/>
                <a:cs typeface="Verdana" pitchFamily="34" charset="0"/>
              </a:rPr>
              <a:t>parties</a:t>
            </a:r>
            <a:r>
              <a:rPr lang="cs-CZ" altLang="nl-BE" sz="2400" b="1" dirty="0" smtClean="0">
                <a:solidFill>
                  <a:schemeClr val="tx1"/>
                </a:solidFill>
                <a:latin typeface="Verdana" pitchFamily="34" charset="0"/>
                <a:ea typeface="Verdana" pitchFamily="34" charset="0"/>
                <a:cs typeface="Verdana" pitchFamily="34" charset="0"/>
              </a:rPr>
              <a:t> </a:t>
            </a:r>
            <a:endParaRPr lang="nl-BE" altLang="nl-BE" sz="2300" b="1" dirty="0">
              <a:solidFill>
                <a:schemeClr val="tx1"/>
              </a:solidFill>
              <a:latin typeface="Verdana" pitchFamily="34" charset="0"/>
              <a:ea typeface="Verdana" pitchFamily="34" charset="0"/>
              <a:cs typeface="Verdana" pitchFamily="34" charset="0"/>
            </a:endParaRPr>
          </a:p>
        </p:txBody>
      </p:sp>
      <p:sp>
        <p:nvSpPr>
          <p:cNvPr id="5" name="Content Placeholder 4"/>
          <p:cNvSpPr>
            <a:spLocks noGrp="1"/>
          </p:cNvSpPr>
          <p:nvPr>
            <p:ph sz="quarter" idx="1"/>
          </p:nvPr>
        </p:nvSpPr>
        <p:spPr>
          <a:xfrm>
            <a:off x="2055139" y="1531828"/>
            <a:ext cx="6707509" cy="933101"/>
          </a:xfrm>
        </p:spPr>
        <p:txBody>
          <a:bodyPr rtlCol="0">
            <a:normAutofit fontScale="92500" lnSpcReduction="20000"/>
          </a:bodyPr>
          <a:lstStyle/>
          <a:p>
            <a:pPr marL="0" indent="0" algn="ctr">
              <a:lnSpc>
                <a:spcPct val="150000"/>
              </a:lnSpc>
              <a:buNone/>
              <a:defRPr/>
            </a:pPr>
            <a:r>
              <a:rPr lang="en-US" sz="2200" dirty="0">
                <a:solidFill>
                  <a:srgbClr val="359AC2"/>
                </a:solidFill>
                <a:latin typeface="Verdana" panose="020B0604030504040204" pitchFamily="34" charset="0"/>
                <a:ea typeface="Verdana" panose="020B0604030504040204" pitchFamily="34" charset="0"/>
                <a:cs typeface="Verdana" panose="020B0604030504040204" pitchFamily="34" charset="0"/>
              </a:rPr>
              <a:t>Number of seats in the European Parliament </a:t>
            </a:r>
            <a:br>
              <a:rPr lang="en-US" sz="2200" dirty="0">
                <a:solidFill>
                  <a:srgbClr val="359AC2"/>
                </a:solidFill>
                <a:latin typeface="Verdana" panose="020B0604030504040204" pitchFamily="34" charset="0"/>
                <a:ea typeface="Verdana" panose="020B0604030504040204" pitchFamily="34" charset="0"/>
                <a:cs typeface="Verdana" panose="020B0604030504040204" pitchFamily="34" charset="0"/>
              </a:rPr>
            </a:br>
            <a:r>
              <a:rPr lang="en-US" sz="2200" dirty="0">
                <a:solidFill>
                  <a:srgbClr val="359AC2"/>
                </a:solidFill>
                <a:latin typeface="Verdana" panose="020B0604030504040204" pitchFamily="34" charset="0"/>
                <a:ea typeface="Verdana" panose="020B0604030504040204" pitchFamily="34" charset="0"/>
                <a:cs typeface="Verdana" panose="020B0604030504040204" pitchFamily="34" charset="0"/>
              </a:rPr>
              <a:t>per political group (July 2015)</a:t>
            </a:r>
            <a:endParaRPr lang="en-US" sz="2100" dirty="0">
              <a:solidFill>
                <a:srgbClr val="359AC2"/>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defRPr/>
            </a:pPr>
            <a:endParaRPr lang="nl-BE" sz="21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4100" name="TextBox 23"/>
          <p:cNvSpPr txBox="1">
            <a:spLocks noChangeArrowheads="1"/>
          </p:cNvSpPr>
          <p:nvPr/>
        </p:nvSpPr>
        <p:spPr bwMode="auto">
          <a:xfrm>
            <a:off x="4505709" y="6687520"/>
            <a:ext cx="1253132" cy="33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fr-BE" altLang="en-US" sz="1500">
                <a:solidFill>
                  <a:srgbClr val="595959"/>
                </a:solidFill>
                <a:latin typeface="Verdana" pitchFamily="34" charset="0"/>
                <a:ea typeface="Verdana" pitchFamily="34" charset="0"/>
                <a:cs typeface="Verdana" pitchFamily="34" charset="0"/>
              </a:rPr>
              <a:t>Total: </a:t>
            </a:r>
            <a:r>
              <a:rPr lang="fr-BE" altLang="en-US" sz="1500" b="1">
                <a:solidFill>
                  <a:srgbClr val="595959"/>
                </a:solidFill>
                <a:latin typeface="Verdana" pitchFamily="34" charset="0"/>
                <a:ea typeface="Verdana" pitchFamily="34" charset="0"/>
                <a:cs typeface="Verdana" pitchFamily="34" charset="0"/>
              </a:rPr>
              <a:t>751</a:t>
            </a: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796" y="2962116"/>
            <a:ext cx="9846839" cy="342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44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sz="quarter" idx="1"/>
            <p:extLst>
              <p:ext uri="{D42A27DB-BD31-4B8C-83A1-F6EECF244321}">
                <p14:modId xmlns:p14="http://schemas.microsoft.com/office/powerpoint/2010/main" val="2285643811"/>
              </p:ext>
            </p:extLst>
          </p:nvPr>
        </p:nvGraphicFramePr>
        <p:xfrm>
          <a:off x="534988" y="428627"/>
          <a:ext cx="9459912" cy="6157593"/>
        </p:xfrm>
        <a:graphic>
          <a:graphicData uri="http://schemas.openxmlformats.org/drawingml/2006/table">
            <a:tbl>
              <a:tblPr firstRow="1" firstCol="1" bandRow="1">
                <a:tableStyleId>{5C22544A-7EE6-4342-B048-85BDC9FD1C3A}</a:tableStyleId>
              </a:tblPr>
              <a:tblGrid>
                <a:gridCol w="4056704"/>
                <a:gridCol w="1650884"/>
                <a:gridCol w="3752324"/>
              </a:tblGrid>
              <a:tr h="473661">
                <a:tc>
                  <a:txBody>
                    <a:bodyPr/>
                    <a:lstStyle/>
                    <a:p>
                      <a:endParaRPr lang="cs-CZ" dirty="0"/>
                    </a:p>
                  </a:txBody>
                  <a:tcPr/>
                </a:tc>
                <a:tc>
                  <a:txBody>
                    <a:bodyPr/>
                    <a:lstStyle/>
                    <a:p>
                      <a:r>
                        <a:rPr lang="cs-CZ" dirty="0" err="1" smtClean="0"/>
                        <a:t>Before</a:t>
                      </a:r>
                      <a:r>
                        <a:rPr lang="cs-CZ" dirty="0" smtClean="0"/>
                        <a:t> EU </a:t>
                      </a:r>
                      <a:endParaRPr lang="cs-CZ" dirty="0"/>
                    </a:p>
                  </a:txBody>
                  <a:tcPr/>
                </a:tc>
                <a:tc>
                  <a:txBody>
                    <a:bodyPr/>
                    <a:lstStyle/>
                    <a:p>
                      <a:r>
                        <a:rPr lang="cs-CZ" dirty="0" err="1" smtClean="0"/>
                        <a:t>After</a:t>
                      </a:r>
                      <a:r>
                        <a:rPr lang="cs-CZ" baseline="0" dirty="0" smtClean="0"/>
                        <a:t> EU</a:t>
                      </a:r>
                      <a:endParaRPr lang="cs-CZ" dirty="0"/>
                    </a:p>
                  </a:txBody>
                  <a:tcPr/>
                </a:tc>
              </a:tr>
              <a:tr h="473661">
                <a:tc>
                  <a:txBody>
                    <a:bodyPr/>
                    <a:lstStyle/>
                    <a:p>
                      <a:r>
                        <a:rPr lang="cs-CZ" b="1" dirty="0" smtClean="0"/>
                        <a:t>General </a:t>
                      </a:r>
                      <a:r>
                        <a:rPr lang="cs-CZ" b="1" dirty="0" err="1" smtClean="0"/>
                        <a:t>Laws</a:t>
                      </a:r>
                      <a:endParaRPr lang="cs-CZ" dirty="0"/>
                    </a:p>
                  </a:txBody>
                  <a:tcPr/>
                </a:tc>
                <a:tc>
                  <a:txBody>
                    <a:bodyPr/>
                    <a:lstStyle/>
                    <a:p>
                      <a:r>
                        <a:rPr lang="cs-CZ" b="0" cap="none" spc="0" dirty="0" err="1" smtClean="0">
                          <a:ln>
                            <a:noFill/>
                          </a:ln>
                          <a:solidFill>
                            <a:schemeClr val="tx1"/>
                          </a:solidFill>
                          <a:effectLst/>
                        </a:rPr>
                        <a:t>Yes</a:t>
                      </a:r>
                      <a:endParaRPr lang="cs-CZ" dirty="0"/>
                    </a:p>
                  </a:txBody>
                  <a:tcPr/>
                </a:tc>
                <a:tc>
                  <a:txBody>
                    <a:bodyPr/>
                    <a:lstStyle/>
                    <a:p>
                      <a:r>
                        <a:rPr lang="cs-CZ" dirty="0" smtClean="0"/>
                        <a:t>No </a:t>
                      </a:r>
                      <a:r>
                        <a:rPr lang="cs-CZ" dirty="0" err="1" smtClean="0"/>
                        <a:t>changes</a:t>
                      </a:r>
                      <a:endParaRPr lang="cs-CZ" dirty="0"/>
                    </a:p>
                  </a:txBody>
                  <a:tcPr/>
                </a:tc>
              </a:tr>
              <a:tr h="473661">
                <a:tc>
                  <a:txBody>
                    <a:bodyPr/>
                    <a:lstStyle/>
                    <a:p>
                      <a:r>
                        <a:rPr lang="cs-CZ" dirty="0" smtClean="0"/>
                        <a:t>Air</a:t>
                      </a:r>
                      <a:endParaRPr lang="cs-CZ" dirty="0"/>
                    </a:p>
                  </a:txBody>
                  <a:tcPr/>
                </a:tc>
                <a:tc>
                  <a:txBody>
                    <a:bodyPr/>
                    <a:lstStyle/>
                    <a:p>
                      <a:r>
                        <a:rPr lang="cs-CZ" dirty="0" err="1" smtClean="0"/>
                        <a:t>Yes</a:t>
                      </a:r>
                      <a:endParaRPr lang="cs-CZ" dirty="0"/>
                    </a:p>
                  </a:txBody>
                  <a:tcPr/>
                </a:tc>
                <a:tc>
                  <a:txBody>
                    <a:bodyPr/>
                    <a:lstStyle/>
                    <a:p>
                      <a:r>
                        <a:rPr lang="cs-CZ" dirty="0" smtClean="0"/>
                        <a:t>New</a:t>
                      </a:r>
                      <a:endParaRPr lang="cs-CZ" dirty="0"/>
                    </a:p>
                  </a:txBody>
                  <a:tcPr/>
                </a:tc>
              </a:tr>
              <a:tr h="473661">
                <a:tc>
                  <a:txBody>
                    <a:bodyPr/>
                    <a:lstStyle/>
                    <a:p>
                      <a:r>
                        <a:rPr lang="cs-CZ" dirty="0" err="1" smtClean="0"/>
                        <a:t>Water</a:t>
                      </a:r>
                      <a:endParaRPr lang="cs-CZ" dirty="0"/>
                    </a:p>
                  </a:txBody>
                  <a:tcPr/>
                </a:tc>
                <a:tc>
                  <a:txBody>
                    <a:bodyPr/>
                    <a:lstStyle/>
                    <a:p>
                      <a:r>
                        <a:rPr lang="cs-CZ" dirty="0" err="1" smtClean="0"/>
                        <a:t>Yes</a:t>
                      </a:r>
                      <a:endParaRPr lang="cs-CZ" dirty="0"/>
                    </a:p>
                  </a:txBody>
                  <a:tcPr/>
                </a:tc>
                <a:tc>
                  <a:txBody>
                    <a:bodyPr/>
                    <a:lstStyle/>
                    <a:p>
                      <a:r>
                        <a:rPr lang="cs-CZ" dirty="0" smtClean="0"/>
                        <a:t>New</a:t>
                      </a:r>
                      <a:endParaRPr lang="cs-CZ" dirty="0"/>
                    </a:p>
                  </a:txBody>
                  <a:tcPr/>
                </a:tc>
              </a:tr>
              <a:tr h="473661">
                <a:tc>
                  <a:txBody>
                    <a:bodyPr/>
                    <a:lstStyle/>
                    <a:p>
                      <a:r>
                        <a:rPr lang="cs-CZ" dirty="0" err="1" smtClean="0"/>
                        <a:t>Soil</a:t>
                      </a:r>
                      <a:endParaRPr lang="cs-CZ" dirty="0"/>
                    </a:p>
                  </a:txBody>
                  <a:tcPr/>
                </a:tc>
                <a:tc>
                  <a:txBody>
                    <a:bodyPr/>
                    <a:lstStyle/>
                    <a:p>
                      <a:r>
                        <a:rPr lang="cs-CZ" dirty="0" err="1" smtClean="0"/>
                        <a:t>Yes</a:t>
                      </a:r>
                      <a:endParaRPr lang="cs-CZ" dirty="0"/>
                    </a:p>
                  </a:txBody>
                  <a:tcPr/>
                </a:tc>
                <a:tc>
                  <a:txBody>
                    <a:bodyPr/>
                    <a:lstStyle/>
                    <a:p>
                      <a:r>
                        <a:rPr lang="cs-CZ" dirty="0" err="1" smtClean="0"/>
                        <a:t>Old</a:t>
                      </a:r>
                      <a:r>
                        <a:rPr lang="cs-CZ" dirty="0" smtClean="0"/>
                        <a:t> (no </a:t>
                      </a:r>
                      <a:r>
                        <a:rPr lang="cs-CZ" dirty="0" err="1" smtClean="0"/>
                        <a:t>directive</a:t>
                      </a:r>
                      <a:r>
                        <a:rPr lang="cs-CZ" dirty="0" smtClean="0"/>
                        <a:t>)</a:t>
                      </a:r>
                      <a:endParaRPr lang="cs-CZ" dirty="0"/>
                    </a:p>
                  </a:txBody>
                  <a:tcPr/>
                </a:tc>
              </a:tr>
              <a:tr h="473661">
                <a:tc>
                  <a:txBody>
                    <a:bodyPr/>
                    <a:lstStyle/>
                    <a:p>
                      <a:r>
                        <a:rPr lang="cs-CZ" dirty="0" err="1" smtClean="0"/>
                        <a:t>Nature</a:t>
                      </a:r>
                      <a:endParaRPr lang="cs-CZ" dirty="0"/>
                    </a:p>
                  </a:txBody>
                  <a:tcPr/>
                </a:tc>
                <a:tc>
                  <a:txBody>
                    <a:bodyPr/>
                    <a:lstStyle/>
                    <a:p>
                      <a:r>
                        <a:rPr lang="cs-CZ" dirty="0" err="1" smtClean="0"/>
                        <a:t>Yes</a:t>
                      </a:r>
                      <a:endParaRPr lang="cs-CZ" dirty="0"/>
                    </a:p>
                  </a:txBody>
                  <a:tcPr/>
                </a:tc>
                <a:tc>
                  <a:txBody>
                    <a:bodyPr/>
                    <a:lstStyle/>
                    <a:p>
                      <a:r>
                        <a:rPr lang="cs-CZ" dirty="0" err="1" smtClean="0"/>
                        <a:t>Old</a:t>
                      </a:r>
                      <a:r>
                        <a:rPr lang="cs-CZ" dirty="0" smtClean="0"/>
                        <a:t> (Natura 2000)</a:t>
                      </a:r>
                      <a:endParaRPr lang="cs-CZ" dirty="0"/>
                    </a:p>
                  </a:txBody>
                  <a:tcPr/>
                </a:tc>
              </a:tr>
              <a:tr h="473661">
                <a:tc>
                  <a:txBody>
                    <a:bodyPr/>
                    <a:lstStyle/>
                    <a:p>
                      <a:r>
                        <a:rPr lang="cs-CZ" dirty="0" err="1" smtClean="0"/>
                        <a:t>Aarhus</a:t>
                      </a:r>
                      <a:r>
                        <a:rPr lang="cs-CZ" baseline="0" dirty="0" smtClean="0"/>
                        <a:t> </a:t>
                      </a:r>
                      <a:r>
                        <a:rPr lang="cs-CZ" baseline="0" dirty="0" err="1" smtClean="0"/>
                        <a:t>Convention</a:t>
                      </a:r>
                      <a:r>
                        <a:rPr lang="cs-CZ" baseline="0" dirty="0" smtClean="0"/>
                        <a:t> - EIA</a:t>
                      </a:r>
                      <a:endParaRPr lang="cs-CZ" dirty="0"/>
                    </a:p>
                  </a:txBody>
                  <a:tcPr/>
                </a:tc>
                <a:tc>
                  <a:txBody>
                    <a:bodyPr/>
                    <a:lstStyle/>
                    <a:p>
                      <a:r>
                        <a:rPr lang="cs-CZ" dirty="0" err="1" smtClean="0"/>
                        <a:t>Yes</a:t>
                      </a:r>
                      <a:endParaRPr lang="cs-CZ" dirty="0"/>
                    </a:p>
                  </a:txBody>
                  <a:tcPr/>
                </a:tc>
                <a:tc>
                  <a:txBody>
                    <a:bodyPr/>
                    <a:lstStyle/>
                    <a:p>
                      <a:r>
                        <a:rPr lang="cs-CZ" dirty="0" smtClean="0"/>
                        <a:t>New</a:t>
                      </a:r>
                      <a:r>
                        <a:rPr lang="cs-CZ" baseline="0" dirty="0" smtClean="0"/>
                        <a:t> (EIA, </a:t>
                      </a:r>
                      <a:r>
                        <a:rPr lang="cs-CZ" baseline="0" dirty="0" err="1" smtClean="0"/>
                        <a:t>information</a:t>
                      </a:r>
                      <a:r>
                        <a:rPr lang="cs-CZ" baseline="0" dirty="0" smtClean="0"/>
                        <a:t>)</a:t>
                      </a:r>
                      <a:endParaRPr lang="cs-CZ" dirty="0"/>
                    </a:p>
                  </a:txBody>
                  <a:tcPr/>
                </a:tc>
              </a:tr>
              <a:tr h="473661">
                <a:tc>
                  <a:txBody>
                    <a:bodyPr/>
                    <a:lstStyle/>
                    <a:p>
                      <a:r>
                        <a:rPr lang="cs-CZ" dirty="0" smtClean="0"/>
                        <a:t>IPPC</a:t>
                      </a:r>
                      <a:endParaRPr lang="cs-CZ" dirty="0"/>
                    </a:p>
                  </a:txBody>
                  <a:tcPr/>
                </a:tc>
                <a:tc>
                  <a:txBody>
                    <a:bodyPr/>
                    <a:lstStyle/>
                    <a:p>
                      <a:r>
                        <a:rPr lang="cs-CZ" dirty="0" smtClean="0"/>
                        <a:t>No</a:t>
                      </a:r>
                      <a:endParaRPr lang="cs-CZ" dirty="0"/>
                    </a:p>
                  </a:txBody>
                  <a:tcPr/>
                </a:tc>
                <a:tc>
                  <a:txBody>
                    <a:bodyPr/>
                    <a:lstStyle/>
                    <a:p>
                      <a:r>
                        <a:rPr lang="cs-CZ" dirty="0" smtClean="0"/>
                        <a:t>New</a:t>
                      </a:r>
                      <a:endParaRPr lang="cs-CZ" dirty="0"/>
                    </a:p>
                  </a:txBody>
                  <a:tcPr/>
                </a:tc>
              </a:tr>
              <a:tr h="473661">
                <a:tc>
                  <a:txBody>
                    <a:bodyPr/>
                    <a:lstStyle/>
                    <a:p>
                      <a:r>
                        <a:rPr lang="cs-CZ" dirty="0" err="1" smtClean="0"/>
                        <a:t>Waste</a:t>
                      </a:r>
                      <a:endParaRPr lang="cs-CZ" dirty="0"/>
                    </a:p>
                  </a:txBody>
                  <a:tcPr/>
                </a:tc>
                <a:tc>
                  <a:txBody>
                    <a:bodyPr/>
                    <a:lstStyle/>
                    <a:p>
                      <a:r>
                        <a:rPr lang="cs-CZ" dirty="0" err="1" smtClean="0"/>
                        <a:t>Yes</a:t>
                      </a:r>
                      <a:endParaRPr lang="cs-CZ" dirty="0"/>
                    </a:p>
                  </a:txBody>
                  <a:tcPr/>
                </a:tc>
                <a:tc>
                  <a:txBody>
                    <a:bodyPr/>
                    <a:lstStyle/>
                    <a:p>
                      <a:r>
                        <a:rPr lang="cs-CZ" dirty="0" smtClean="0"/>
                        <a:t>New</a:t>
                      </a:r>
                      <a:endParaRPr lang="cs-CZ" dirty="0"/>
                    </a:p>
                  </a:txBody>
                  <a:tcPr/>
                </a:tc>
              </a:tr>
              <a:tr h="473661">
                <a:tc>
                  <a:txBody>
                    <a:bodyPr/>
                    <a:lstStyle/>
                    <a:p>
                      <a:r>
                        <a:rPr lang="cs-CZ" dirty="0" err="1" smtClean="0"/>
                        <a:t>Packaging</a:t>
                      </a:r>
                      <a:endParaRPr lang="cs-CZ" dirty="0"/>
                    </a:p>
                  </a:txBody>
                  <a:tcPr/>
                </a:tc>
                <a:tc>
                  <a:txBody>
                    <a:bodyPr/>
                    <a:lstStyle/>
                    <a:p>
                      <a:r>
                        <a:rPr lang="cs-CZ" dirty="0" err="1" smtClean="0"/>
                        <a:t>Yes</a:t>
                      </a:r>
                      <a:endParaRPr lang="cs-CZ" dirty="0"/>
                    </a:p>
                  </a:txBody>
                  <a:tcPr/>
                </a:tc>
                <a:tc>
                  <a:txBody>
                    <a:bodyPr/>
                    <a:lstStyle/>
                    <a:p>
                      <a:r>
                        <a:rPr lang="cs-CZ" dirty="0" smtClean="0"/>
                        <a:t>New</a:t>
                      </a:r>
                      <a:endParaRPr lang="cs-CZ" dirty="0"/>
                    </a:p>
                  </a:txBody>
                  <a:tcPr/>
                </a:tc>
              </a:tr>
              <a:tr h="473661">
                <a:tc>
                  <a:txBody>
                    <a:bodyPr/>
                    <a:lstStyle/>
                    <a:p>
                      <a:r>
                        <a:rPr lang="cs-CZ" dirty="0" err="1" smtClean="0"/>
                        <a:t>Mining</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Yes</a:t>
                      </a:r>
                      <a:endParaRPr lang="cs-CZ" dirty="0" smtClean="0"/>
                    </a:p>
                  </a:txBody>
                  <a:tcPr/>
                </a:tc>
                <a:tc>
                  <a:txBody>
                    <a:bodyPr/>
                    <a:lstStyle/>
                    <a:p>
                      <a:r>
                        <a:rPr lang="cs-CZ" dirty="0" err="1" smtClean="0"/>
                        <a:t>Old</a:t>
                      </a:r>
                      <a:endParaRPr lang="cs-CZ" dirty="0"/>
                    </a:p>
                  </a:txBody>
                  <a:tcPr/>
                </a:tc>
              </a:tr>
              <a:tr h="473661">
                <a:tc>
                  <a:txBody>
                    <a:bodyPr/>
                    <a:lstStyle/>
                    <a:p>
                      <a:r>
                        <a:rPr lang="cs-CZ" dirty="0" err="1" smtClean="0"/>
                        <a:t>Building</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Yes</a:t>
                      </a:r>
                      <a:endParaRPr lang="cs-CZ" dirty="0" smtClean="0"/>
                    </a:p>
                  </a:txBody>
                  <a:tcPr/>
                </a:tc>
                <a:tc>
                  <a:txBody>
                    <a:bodyPr/>
                    <a:lstStyle/>
                    <a:p>
                      <a:r>
                        <a:rPr lang="cs-CZ" dirty="0" smtClean="0"/>
                        <a:t>New</a:t>
                      </a:r>
                      <a:r>
                        <a:rPr lang="cs-CZ" baseline="0" dirty="0" smtClean="0"/>
                        <a:t> (but not </a:t>
                      </a:r>
                      <a:r>
                        <a:rPr lang="cs-CZ" baseline="0" dirty="0" err="1" smtClean="0"/>
                        <a:t>because</a:t>
                      </a:r>
                      <a:r>
                        <a:rPr lang="cs-CZ" baseline="0" dirty="0" smtClean="0"/>
                        <a:t> EU)</a:t>
                      </a:r>
                      <a:endParaRPr lang="cs-CZ" dirty="0"/>
                    </a:p>
                  </a:txBody>
                  <a:tcPr/>
                </a:tc>
              </a:tr>
              <a:tr h="473661">
                <a:tc>
                  <a:txBody>
                    <a:bodyPr/>
                    <a:lstStyle/>
                    <a:p>
                      <a:r>
                        <a:rPr lang="cs-CZ" dirty="0" err="1" smtClean="0"/>
                        <a:t>Environmental</a:t>
                      </a:r>
                      <a:r>
                        <a:rPr lang="cs-CZ" dirty="0" smtClean="0"/>
                        <a:t> </a:t>
                      </a:r>
                      <a:r>
                        <a:rPr lang="cs-CZ" dirty="0" err="1" smtClean="0"/>
                        <a:t>Liability</a:t>
                      </a:r>
                      <a:endParaRPr lang="cs-CZ" dirty="0"/>
                    </a:p>
                  </a:txBody>
                  <a:tcPr/>
                </a:tc>
                <a:tc>
                  <a:txBody>
                    <a:bodyPr/>
                    <a:lstStyle/>
                    <a:p>
                      <a:r>
                        <a:rPr lang="cs-CZ" dirty="0" err="1" smtClean="0"/>
                        <a:t>Yes</a:t>
                      </a:r>
                      <a:endParaRPr lang="cs-CZ" dirty="0"/>
                    </a:p>
                  </a:txBody>
                  <a:tcPr/>
                </a:tc>
                <a:tc>
                  <a:txBody>
                    <a:bodyPr/>
                    <a:lstStyle/>
                    <a:p>
                      <a:r>
                        <a:rPr lang="cs-CZ" dirty="0" smtClean="0"/>
                        <a:t>New (use </a:t>
                      </a:r>
                      <a:r>
                        <a:rPr lang="cs-CZ" dirty="0" err="1" smtClean="0"/>
                        <a:t>old</a:t>
                      </a:r>
                      <a:r>
                        <a:rPr lang="cs-CZ" dirty="0" smtClean="0"/>
                        <a:t> </a:t>
                      </a:r>
                      <a:r>
                        <a:rPr lang="cs-CZ" dirty="0" err="1" smtClean="0"/>
                        <a:t>ones</a:t>
                      </a:r>
                      <a:r>
                        <a:rPr lang="cs-CZ" dirty="0" smtClean="0"/>
                        <a:t>)</a:t>
                      </a:r>
                      <a:endParaRPr lang="cs-CZ" dirty="0"/>
                    </a:p>
                  </a:txBody>
                  <a:tcPr/>
                </a:tc>
              </a:tr>
            </a:tbl>
          </a:graphicData>
        </a:graphic>
      </p:graphicFrame>
    </p:spTree>
    <p:extLst>
      <p:ext uri="{BB962C8B-B14F-4D97-AF65-F5344CB8AC3E}">
        <p14:creationId xmlns:p14="http://schemas.microsoft.com/office/powerpoint/2010/main" val="1928530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927100" y="885825"/>
            <a:ext cx="7577107" cy="45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15" tIns="52157" rIns="104315" bIns="52157">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GB" altLang="nl-BE" sz="2300" b="0" dirty="0">
                <a:ea typeface="Verdana" pitchFamily="34" charset="0"/>
                <a:cs typeface="Verdana" pitchFamily="34" charset="0"/>
              </a:rPr>
              <a:t>Council of Ministers – voice of the Member States</a:t>
            </a:r>
            <a:endParaRPr lang="en-US" altLang="en-US" sz="2300" b="0" dirty="0">
              <a:ea typeface="Verdana" pitchFamily="34" charset="0"/>
              <a:cs typeface="Verdana" pitchFamily="34" charset="0"/>
            </a:endParaRPr>
          </a:p>
        </p:txBody>
      </p:sp>
      <p:sp>
        <p:nvSpPr>
          <p:cNvPr id="4099" name="Rectangle 4"/>
          <p:cNvSpPr>
            <a:spLocks noChangeArrowheads="1"/>
          </p:cNvSpPr>
          <p:nvPr/>
        </p:nvSpPr>
        <p:spPr bwMode="auto">
          <a:xfrm>
            <a:off x="1726539" y="1656124"/>
            <a:ext cx="7335005" cy="19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spAutoFit/>
          </a:bodyPr>
          <a:lstStyle>
            <a:lvl1pPr marL="171450" indent="-171450">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pPr>
            <a:r>
              <a:rPr lang="en-US" altLang="nl-BE" sz="1700" b="0">
                <a:solidFill>
                  <a:srgbClr val="595959"/>
                </a:solidFill>
              </a:rPr>
              <a:t>One minister from each EU country</a:t>
            </a:r>
          </a:p>
          <a:p>
            <a:pPr eaLnBrk="1" hangingPunct="1">
              <a:lnSpc>
                <a:spcPct val="150000"/>
              </a:lnSpc>
              <a:spcBef>
                <a:spcPct val="0"/>
              </a:spcBef>
            </a:pPr>
            <a:r>
              <a:rPr lang="en-US" altLang="nl-BE" sz="1700" b="0">
                <a:solidFill>
                  <a:srgbClr val="595959"/>
                </a:solidFill>
              </a:rPr>
              <a:t>Presidency: rotates every six months</a:t>
            </a:r>
          </a:p>
          <a:p>
            <a:pPr eaLnBrk="1" hangingPunct="1">
              <a:lnSpc>
                <a:spcPct val="150000"/>
              </a:lnSpc>
              <a:spcBef>
                <a:spcPct val="0"/>
              </a:spcBef>
            </a:pPr>
            <a:r>
              <a:rPr lang="en-US" altLang="nl-BE" sz="1700" b="0">
                <a:solidFill>
                  <a:srgbClr val="595959"/>
                </a:solidFill>
              </a:rPr>
              <a:t>Decides EU laws and budget together with Parliament</a:t>
            </a:r>
          </a:p>
          <a:p>
            <a:pPr eaLnBrk="1" hangingPunct="1">
              <a:lnSpc>
                <a:spcPct val="150000"/>
              </a:lnSpc>
              <a:spcBef>
                <a:spcPct val="0"/>
              </a:spcBef>
            </a:pPr>
            <a:r>
              <a:rPr lang="en-US" altLang="nl-BE" sz="1700" b="0">
                <a:solidFill>
                  <a:srgbClr val="595959"/>
                </a:solidFill>
              </a:rPr>
              <a:t>Manages the common foreign and security policy</a:t>
            </a:r>
          </a:p>
          <a:p>
            <a:pPr eaLnBrk="1" hangingPunct="1">
              <a:spcBef>
                <a:spcPct val="0"/>
              </a:spcBef>
            </a:pPr>
            <a:endParaRPr lang="en-US" altLang="en-US" sz="1700" b="0">
              <a:solidFill>
                <a:srgbClr val="595959"/>
              </a:solidFill>
            </a:endParaRPr>
          </a:p>
        </p:txBody>
      </p:sp>
      <p:pic>
        <p:nvPicPr>
          <p:cNvPr id="41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7894" y="3539834"/>
            <a:ext cx="7730437" cy="32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1350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74700" y="809625"/>
            <a:ext cx="9223058" cy="798301"/>
          </a:xfrm>
        </p:spPr>
        <p:txBody>
          <a:bodyPr/>
          <a:lstStyle/>
          <a:p>
            <a:pPr eaLnBrk="1" hangingPunct="1"/>
            <a:r>
              <a:rPr lang="en-GB" altLang="nl-BE" sz="2300" b="1" dirty="0">
                <a:solidFill>
                  <a:schemeClr val="tx1"/>
                </a:solidFill>
                <a:latin typeface="Verdana" pitchFamily="34" charset="0"/>
                <a:ea typeface="Verdana" pitchFamily="34" charset="0"/>
                <a:cs typeface="Verdana" pitchFamily="34" charset="0"/>
              </a:rPr>
              <a:t>Council of Ministers – how they vote</a:t>
            </a:r>
            <a:endParaRPr lang="nl-BE" altLang="nl-BE" sz="2300" b="1" dirty="0">
              <a:solidFill>
                <a:schemeClr val="tx1"/>
              </a:solidFill>
              <a:latin typeface="Verdana" pitchFamily="34" charset="0"/>
              <a:ea typeface="Verdana" pitchFamily="34" charset="0"/>
              <a:cs typeface="Verdana" pitchFamily="34" charset="0"/>
            </a:endParaRPr>
          </a:p>
        </p:txBody>
      </p:sp>
      <p:sp>
        <p:nvSpPr>
          <p:cNvPr id="3" name="Content Placeholder 2"/>
          <p:cNvSpPr>
            <a:spLocks noGrp="1"/>
          </p:cNvSpPr>
          <p:nvPr>
            <p:ph sz="half" idx="2"/>
          </p:nvPr>
        </p:nvSpPr>
        <p:spPr>
          <a:xfrm>
            <a:off x="1002507" y="1670129"/>
            <a:ext cx="8929732" cy="4798559"/>
          </a:xfrm>
        </p:spPr>
        <p:txBody>
          <a:bodyPr/>
          <a:lstStyle/>
          <a:p>
            <a:pPr>
              <a:defRPr/>
            </a:pPr>
            <a:endParaRPr lang="en-GB" sz="17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en-GB" sz="2100" dirty="0">
                <a:solidFill>
                  <a:srgbClr val="359AC2"/>
                </a:solidFill>
                <a:latin typeface="Verdana" panose="020B0604030504040204" pitchFamily="34" charset="0"/>
                <a:ea typeface="Verdana" panose="020B0604030504040204" pitchFamily="34" charset="0"/>
                <a:cs typeface="Verdana" panose="020B0604030504040204" pitchFamily="34" charset="0"/>
              </a:rPr>
              <a:t>Most decisions in the Council are taken by ‘</a:t>
            </a:r>
            <a:r>
              <a:rPr lang="en-GB" sz="2100" b="1" dirty="0">
                <a:solidFill>
                  <a:srgbClr val="359AC2"/>
                </a:solidFill>
                <a:latin typeface="Verdana" panose="020B0604030504040204" pitchFamily="34" charset="0"/>
                <a:ea typeface="Verdana" panose="020B0604030504040204" pitchFamily="34" charset="0"/>
                <a:cs typeface="Verdana" panose="020B0604030504040204" pitchFamily="34" charset="0"/>
              </a:rPr>
              <a:t>double majority</a:t>
            </a:r>
            <a:r>
              <a:rPr lang="en-GB" sz="2100" dirty="0">
                <a:solidFill>
                  <a:srgbClr val="359AC2"/>
                </a:solidFill>
                <a:latin typeface="Verdana" panose="020B0604030504040204" pitchFamily="34" charset="0"/>
                <a:ea typeface="Verdana" panose="020B0604030504040204" pitchFamily="34" charset="0"/>
                <a:cs typeface="Verdana" panose="020B0604030504040204" pitchFamily="34" charset="0"/>
              </a:rPr>
              <a:t>’.  </a:t>
            </a:r>
          </a:p>
          <a:p>
            <a:pPr marL="0" indent="0">
              <a:buNone/>
              <a:defRPr/>
            </a:pPr>
            <a:endParaRPr lang="fr-BE" sz="21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endParaRPr lang="en-GB" sz="2100" dirty="0">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en-GB" sz="1800" dirty="0">
                <a:solidFill>
                  <a:schemeClr val="tx1">
                    <a:lumMod val="65000"/>
                    <a:lumOff val="35000"/>
                  </a:schemeClr>
                </a:solidFill>
                <a:latin typeface="Verdana" panose="020B0604030504040204" pitchFamily="34" charset="0"/>
              </a:rPr>
              <a:t>A decision must have the support of at least: </a:t>
            </a:r>
          </a:p>
          <a:p>
            <a:pPr marL="0" indent="0">
              <a:buNone/>
              <a:defRPr/>
            </a:pPr>
            <a:endParaRPr lang="en-GB" sz="1800" dirty="0">
              <a:solidFill>
                <a:schemeClr val="tx1">
                  <a:lumMod val="65000"/>
                  <a:lumOff val="35000"/>
                </a:schemeClr>
              </a:solidFill>
              <a:latin typeface="Verdana" panose="020B0604030504040204" pitchFamily="34" charset="0"/>
            </a:endParaRPr>
          </a:p>
          <a:p>
            <a:pPr marL="0" indent="0">
              <a:buNone/>
              <a:defRPr/>
            </a:pPr>
            <a:r>
              <a:rPr lang="en-GB" sz="1800" dirty="0">
                <a:solidFill>
                  <a:schemeClr val="tx1">
                    <a:lumMod val="65000"/>
                    <a:lumOff val="35000"/>
                  </a:schemeClr>
                </a:solidFill>
                <a:latin typeface="Verdana" panose="020B0604030504040204" pitchFamily="34" charset="0"/>
              </a:rPr>
              <a:t>•	55 % of Member States (16 countries)</a:t>
            </a:r>
          </a:p>
          <a:p>
            <a:pPr marL="0" indent="0">
              <a:buNone/>
              <a:defRPr/>
            </a:pPr>
            <a:endParaRPr lang="en-GB" sz="1800" dirty="0">
              <a:solidFill>
                <a:schemeClr val="tx1">
                  <a:lumMod val="65000"/>
                  <a:lumOff val="35000"/>
                </a:schemeClr>
              </a:solidFill>
              <a:latin typeface="Verdana" panose="020B0604030504040204" pitchFamily="34" charset="0"/>
            </a:endParaRPr>
          </a:p>
          <a:p>
            <a:pPr marL="0" indent="0">
              <a:buNone/>
              <a:defRPr/>
            </a:pPr>
            <a:r>
              <a:rPr lang="en-GB" sz="1800" dirty="0">
                <a:solidFill>
                  <a:schemeClr val="tx1">
                    <a:lumMod val="65000"/>
                    <a:lumOff val="35000"/>
                  </a:schemeClr>
                </a:solidFill>
                <a:latin typeface="Verdana" panose="020B0604030504040204" pitchFamily="34" charset="0"/>
              </a:rPr>
              <a:t>•	Member States that represent 65 % of the EU’s population</a:t>
            </a:r>
          </a:p>
          <a:p>
            <a:pPr>
              <a:defRPr/>
            </a:pPr>
            <a:endParaRPr lang="en-GB" sz="2100" dirty="0"/>
          </a:p>
        </p:txBody>
      </p:sp>
    </p:spTree>
    <p:extLst>
      <p:ext uri="{BB962C8B-B14F-4D97-AF65-F5344CB8AC3E}">
        <p14:creationId xmlns:p14="http://schemas.microsoft.com/office/powerpoint/2010/main" val="17034443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58879" y="733425"/>
            <a:ext cx="8686532" cy="556710"/>
          </a:xfrm>
        </p:spPr>
        <p:txBody>
          <a:bodyPr>
            <a:normAutofit fontScale="90000"/>
          </a:bodyPr>
          <a:lstStyle/>
          <a:p>
            <a:pPr eaLnBrk="1" hangingPunct="1">
              <a:defRPr/>
            </a:pPr>
            <a:r>
              <a:rPr lang="en-GB" altLang="en-US" b="1" kern="1200" dirty="0"/>
              <a:t>Summit at the European Council</a:t>
            </a:r>
            <a:endParaRPr lang="en-US" altLang="en-US" b="1" kern="1200" dirty="0"/>
          </a:p>
        </p:txBody>
      </p:sp>
      <p:sp>
        <p:nvSpPr>
          <p:cNvPr id="4099" name="Rectangle 4"/>
          <p:cNvSpPr>
            <a:spLocks noChangeArrowheads="1"/>
          </p:cNvSpPr>
          <p:nvPr/>
        </p:nvSpPr>
        <p:spPr bwMode="auto">
          <a:xfrm>
            <a:off x="1219717" y="2067530"/>
            <a:ext cx="8083171" cy="110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nchor="ctr"/>
          <a:lstStyle>
            <a:lvl1pPr marL="171450" indent="-171450">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pPr>
            <a:r>
              <a:rPr lang="en-US" altLang="en-US" sz="1700" b="0">
                <a:solidFill>
                  <a:srgbClr val="595959"/>
                </a:solidFill>
              </a:rPr>
              <a:t>Held at least 4 times a year</a:t>
            </a:r>
          </a:p>
          <a:p>
            <a:pPr eaLnBrk="1" hangingPunct="1">
              <a:lnSpc>
                <a:spcPct val="150000"/>
              </a:lnSpc>
              <a:spcBef>
                <a:spcPct val="0"/>
              </a:spcBef>
            </a:pPr>
            <a:r>
              <a:rPr lang="en-US" altLang="en-US" sz="1700" b="0">
                <a:solidFill>
                  <a:srgbClr val="595959"/>
                </a:solidFill>
              </a:rPr>
              <a:t>Sets the overall guidelines for EU policies</a:t>
            </a:r>
          </a:p>
          <a:p>
            <a:pPr eaLnBrk="1" hangingPunct="1">
              <a:lnSpc>
                <a:spcPct val="150000"/>
              </a:lnSpc>
              <a:spcBef>
                <a:spcPct val="0"/>
              </a:spcBef>
            </a:pPr>
            <a:r>
              <a:rPr lang="fr-BE" altLang="en-US" sz="1700" b="0">
                <a:solidFill>
                  <a:srgbClr val="595959"/>
                </a:solidFill>
              </a:rPr>
              <a:t>President: Donald Tusk</a:t>
            </a:r>
            <a:endParaRPr lang="en-US" altLang="en-US" sz="1700" b="0">
              <a:solidFill>
                <a:srgbClr val="595959"/>
              </a:solidFill>
            </a:endParaRPr>
          </a:p>
        </p:txBody>
      </p:sp>
      <p:sp>
        <p:nvSpPr>
          <p:cNvPr id="4100" name="Rectangle 4"/>
          <p:cNvSpPr>
            <a:spLocks noChangeArrowheads="1"/>
          </p:cNvSpPr>
          <p:nvPr/>
        </p:nvSpPr>
        <p:spPr bwMode="auto">
          <a:xfrm>
            <a:off x="1191869" y="1607106"/>
            <a:ext cx="8710665" cy="59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nchor="ct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100" b="0">
                <a:solidFill>
                  <a:srgbClr val="359AC2"/>
                </a:solidFill>
              </a:rPr>
              <a:t>Summit of heads of state and government of all EU countries</a:t>
            </a:r>
            <a:r>
              <a:rPr lang="en-US" altLang="en-US" sz="1700">
                <a:solidFill>
                  <a:srgbClr val="333399"/>
                </a:solidFill>
              </a:rPr>
              <a:t/>
            </a:r>
            <a:br>
              <a:rPr lang="en-US" altLang="en-US" sz="1700">
                <a:solidFill>
                  <a:srgbClr val="333399"/>
                </a:solidFill>
              </a:rPr>
            </a:br>
            <a:endParaRPr lang="en-US" altLang="en-US" sz="1700">
              <a:solidFill>
                <a:srgbClr val="00B0F0"/>
              </a:solidFill>
            </a:endParaRPr>
          </a:p>
        </p:txBody>
      </p:sp>
      <p:pic>
        <p:nvPicPr>
          <p:cNvPr id="410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717" y="3510073"/>
            <a:ext cx="8164856" cy="327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2691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247297" y="684509"/>
            <a:ext cx="9390142" cy="55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nchor="ct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300" dirty="0"/>
              <a:t>The European Commission – promoting the common interest</a:t>
            </a:r>
          </a:p>
        </p:txBody>
      </p:sp>
      <p:sp>
        <p:nvSpPr>
          <p:cNvPr id="6" name="Rectangle 7"/>
          <p:cNvSpPr>
            <a:spLocks noChangeArrowheads="1"/>
          </p:cNvSpPr>
          <p:nvPr/>
        </p:nvSpPr>
        <p:spPr bwMode="auto">
          <a:xfrm>
            <a:off x="1267986" y="1596602"/>
            <a:ext cx="8422908" cy="2457926"/>
          </a:xfrm>
          <a:prstGeom prst="rect">
            <a:avLst/>
          </a:prstGeom>
          <a:noFill/>
          <a:ln w="9525">
            <a:noFill/>
            <a:miter lim="800000"/>
            <a:headEnd/>
            <a:tailEnd/>
          </a:ln>
        </p:spPr>
        <p:txBody>
          <a:bodyPr lIns="104315" tIns="52157" rIns="104315" bIns="52157"/>
          <a:lstStyle/>
          <a:p>
            <a:pPr eaLnBrk="1" hangingPunct="1">
              <a:defRPr/>
            </a:pPr>
            <a:r>
              <a:rPr lang="en-US" dirty="0">
                <a:solidFill>
                  <a:srgbClr val="359AC2"/>
                </a:solidFill>
                <a:latin typeface="Verdana"/>
              </a:rPr>
              <a:t>28 independent members, one from each EU country</a:t>
            </a:r>
            <a:r>
              <a:rPr lang="en-US" b="1" dirty="0">
                <a:solidFill>
                  <a:srgbClr val="FFFFFF"/>
                </a:solidFill>
                <a:latin typeface="Verdana" pitchFamily="34" charset="0"/>
              </a:rPr>
              <a:t/>
            </a:r>
            <a:br>
              <a:rPr lang="en-US" b="1" dirty="0">
                <a:solidFill>
                  <a:srgbClr val="FFFFFF"/>
                </a:solidFill>
                <a:latin typeface="Verdana" pitchFamily="34" charset="0"/>
              </a:rPr>
            </a:br>
            <a:endParaRPr lang="en-US" b="1" dirty="0">
              <a:solidFill>
                <a:srgbClr val="FFFFFF"/>
              </a:solidFill>
              <a:latin typeface="Verdana" pitchFamily="34" charset="0"/>
            </a:endParaRPr>
          </a:p>
          <a:p>
            <a:pPr marL="325984" indent="-325984">
              <a:lnSpc>
                <a:spcPct val="150000"/>
              </a:lnSpc>
              <a:buFont typeface="Arial" panose="020B0604020202020204" pitchFamily="34" charset="0"/>
              <a:buChar char="•"/>
              <a:defRPr/>
            </a:pPr>
            <a:r>
              <a:rPr lang="en-US" sz="1700" dirty="0">
                <a:solidFill>
                  <a:srgbClr val="595959"/>
                </a:solidFill>
                <a:latin typeface="Verdana" panose="020B0604030504040204" pitchFamily="34" charset="0"/>
              </a:rPr>
              <a:t>Proposes new legislation</a:t>
            </a:r>
          </a:p>
          <a:p>
            <a:pPr marL="325984" indent="-325984">
              <a:lnSpc>
                <a:spcPct val="150000"/>
              </a:lnSpc>
              <a:buFont typeface="Arial" panose="020B0604020202020204" pitchFamily="34" charset="0"/>
              <a:buChar char="•"/>
              <a:defRPr/>
            </a:pPr>
            <a:r>
              <a:rPr lang="en-US" sz="1700" dirty="0">
                <a:solidFill>
                  <a:srgbClr val="595959"/>
                </a:solidFill>
                <a:latin typeface="Verdana" panose="020B0604030504040204" pitchFamily="34" charset="0"/>
              </a:rPr>
              <a:t>Executive organ</a:t>
            </a:r>
          </a:p>
          <a:p>
            <a:pPr marL="325984" indent="-325984">
              <a:lnSpc>
                <a:spcPct val="150000"/>
              </a:lnSpc>
              <a:buFont typeface="Arial" panose="020B0604020202020204" pitchFamily="34" charset="0"/>
              <a:buChar char="•"/>
              <a:defRPr/>
            </a:pPr>
            <a:r>
              <a:rPr lang="en-US" sz="1700" dirty="0">
                <a:solidFill>
                  <a:srgbClr val="595959"/>
                </a:solidFill>
                <a:latin typeface="Verdana" panose="020B0604030504040204" pitchFamily="34" charset="0"/>
              </a:rPr>
              <a:t>Guardian of the treaties</a:t>
            </a:r>
          </a:p>
          <a:p>
            <a:pPr marL="325984" indent="-325984">
              <a:lnSpc>
                <a:spcPct val="150000"/>
              </a:lnSpc>
              <a:buFont typeface="Arial" panose="020B0604020202020204" pitchFamily="34" charset="0"/>
              <a:buChar char="•"/>
              <a:defRPr/>
            </a:pPr>
            <a:r>
              <a:rPr lang="en-US" sz="1700" dirty="0">
                <a:solidFill>
                  <a:srgbClr val="595959"/>
                </a:solidFill>
                <a:latin typeface="Verdana" panose="020B0604030504040204" pitchFamily="34" charset="0"/>
              </a:rPr>
              <a:t>Represents the EU on the international stage</a:t>
            </a:r>
            <a:endParaRPr lang="en-US" sz="1700" b="1" i="1" dirty="0">
              <a:solidFill>
                <a:srgbClr val="507DB8"/>
              </a:solidFill>
              <a:latin typeface="Verdana" pitchFamily="34" charset="0"/>
            </a:endParaRPr>
          </a:p>
        </p:txBody>
      </p:sp>
      <p:pic>
        <p:nvPicPr>
          <p:cNvPr id="41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7313" y="3919728"/>
            <a:ext cx="7685881" cy="322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5855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371299" y="596769"/>
            <a:ext cx="9139516" cy="74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fr-BE" altLang="en-US" sz="2300" kern="0" dirty="0">
                <a:latin typeface="Verdana"/>
              </a:rPr>
              <a:t>The </a:t>
            </a:r>
            <a:r>
              <a:rPr lang="fr-BE" altLang="en-US" sz="2300" kern="0" dirty="0" err="1">
                <a:latin typeface="Verdana"/>
              </a:rPr>
              <a:t>Committee</a:t>
            </a:r>
            <a:r>
              <a:rPr lang="fr-BE" altLang="en-US" sz="2300" kern="0" dirty="0">
                <a:latin typeface="Verdana"/>
              </a:rPr>
              <a:t> of the </a:t>
            </a:r>
            <a:r>
              <a:rPr lang="fr-BE" altLang="en-US" sz="2300" kern="0" dirty="0" err="1">
                <a:latin typeface="Verdana"/>
              </a:rPr>
              <a:t>Regions</a:t>
            </a:r>
            <a:r>
              <a:rPr lang="fr-BE" altLang="en-US" sz="2300" kern="0" dirty="0">
                <a:latin typeface="Verdana"/>
              </a:rPr>
              <a:t>: </a:t>
            </a:r>
            <a:r>
              <a:rPr lang="fr-BE" altLang="en-US" sz="2300" kern="0" dirty="0" err="1">
                <a:latin typeface="Verdana"/>
              </a:rPr>
              <a:t>voice</a:t>
            </a:r>
            <a:r>
              <a:rPr lang="fr-BE" altLang="en-US" sz="2300" kern="0" dirty="0">
                <a:latin typeface="Verdana"/>
              </a:rPr>
              <a:t> of local </a:t>
            </a:r>
            <a:r>
              <a:rPr lang="fr-BE" altLang="en-US" sz="2300" kern="0" dirty="0" err="1">
                <a:latin typeface="Verdana"/>
              </a:rPr>
              <a:t>government</a:t>
            </a:r>
            <a:endParaRPr lang="en-US" altLang="en-US" sz="2300" dirty="0">
              <a:latin typeface="Verdana"/>
            </a:endParaRPr>
          </a:p>
        </p:txBody>
      </p:sp>
      <p:sp>
        <p:nvSpPr>
          <p:cNvPr id="2" name="Rectangle 7"/>
          <p:cNvSpPr>
            <a:spLocks noChangeArrowheads="1"/>
          </p:cNvSpPr>
          <p:nvPr/>
        </p:nvSpPr>
        <p:spPr bwMode="auto">
          <a:xfrm>
            <a:off x="2110834" y="2041269"/>
            <a:ext cx="6620254" cy="1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ct val="150000"/>
              </a:lnSpc>
              <a:buFont typeface="Arial" charset="0"/>
              <a:buChar char="•"/>
            </a:pPr>
            <a:r>
              <a:rPr lang="en-US" altLang="en-US" sz="1700">
                <a:solidFill>
                  <a:srgbClr val="595959"/>
                </a:solidFill>
                <a:latin typeface="Verdana" pitchFamily="34" charset="0"/>
              </a:rPr>
              <a:t>Represents cities and regions</a:t>
            </a:r>
          </a:p>
          <a:p>
            <a:pPr eaLnBrk="1" hangingPunct="1">
              <a:lnSpc>
                <a:spcPct val="150000"/>
              </a:lnSpc>
              <a:buFont typeface="Arial" charset="0"/>
              <a:buChar char="•"/>
            </a:pPr>
            <a:r>
              <a:rPr lang="en-US" altLang="en-US" sz="1700">
                <a:solidFill>
                  <a:srgbClr val="595959"/>
                </a:solidFill>
                <a:latin typeface="Verdana" pitchFamily="34" charset="0"/>
              </a:rPr>
              <a:t>Advises on new EU laws and policies</a:t>
            </a:r>
          </a:p>
          <a:p>
            <a:pPr eaLnBrk="1" hangingPunct="1">
              <a:lnSpc>
                <a:spcPct val="150000"/>
              </a:lnSpc>
              <a:buFont typeface="Arial" charset="0"/>
              <a:buChar char="•"/>
            </a:pPr>
            <a:r>
              <a:rPr lang="en-US" altLang="en-US" sz="1700">
                <a:solidFill>
                  <a:srgbClr val="595959"/>
                </a:solidFill>
                <a:latin typeface="Verdana" pitchFamily="34" charset="0"/>
              </a:rPr>
              <a:t>Promotes the involvement of local government in EU matters</a:t>
            </a:r>
            <a:br>
              <a:rPr lang="en-US" altLang="en-US" sz="1700">
                <a:solidFill>
                  <a:srgbClr val="595959"/>
                </a:solidFill>
                <a:latin typeface="Verdana" pitchFamily="34" charset="0"/>
              </a:rPr>
            </a:br>
            <a:endParaRPr lang="en-US" altLang="en-US" sz="1700">
              <a:solidFill>
                <a:srgbClr val="595959"/>
              </a:solidFill>
              <a:latin typeface="Verdana" pitchFamily="34" charset="0"/>
            </a:endParaRPr>
          </a:p>
        </p:txBody>
      </p:sp>
      <p:pic>
        <p:nvPicPr>
          <p:cNvPr id="4100" name="Picture 5"/>
          <p:cNvPicPr>
            <a:picLocks noChangeAspect="1" noChangeArrowheads="1"/>
          </p:cNvPicPr>
          <p:nvPr/>
        </p:nvPicPr>
        <p:blipFill>
          <a:blip r:embed="rId3">
            <a:extLst>
              <a:ext uri="{28A0092B-C50C-407E-A947-70E740481C1C}">
                <a14:useLocalDpi xmlns:a14="http://schemas.microsoft.com/office/drawing/2010/main" val="0"/>
              </a:ext>
            </a:extLst>
          </a:blip>
          <a:srcRect t="27560" b="18373"/>
          <a:stretch>
            <a:fillRect/>
          </a:stretch>
        </p:blipFill>
        <p:spPr bwMode="auto">
          <a:xfrm>
            <a:off x="2110834" y="4049277"/>
            <a:ext cx="6397475" cy="247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7"/>
          <p:cNvSpPr>
            <a:spLocks noChangeArrowheads="1"/>
          </p:cNvSpPr>
          <p:nvPr/>
        </p:nvSpPr>
        <p:spPr bwMode="auto">
          <a:xfrm>
            <a:off x="1984592" y="1430289"/>
            <a:ext cx="5333704" cy="52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ltLang="en-US">
                <a:solidFill>
                  <a:srgbClr val="359AC2"/>
                </a:solidFill>
                <a:latin typeface="Verdana" pitchFamily="34" charset="0"/>
              </a:rPr>
              <a:t>353 members</a:t>
            </a:r>
            <a:endParaRPr lang="en-US" altLang="en-US" sz="1000">
              <a:solidFill>
                <a:srgbClr val="595959"/>
              </a:solidFill>
              <a:latin typeface="Verdana" pitchFamily="34" charset="0"/>
            </a:endParaRPr>
          </a:p>
        </p:txBody>
      </p:sp>
    </p:spTree>
    <p:extLst>
      <p:ext uri="{BB962C8B-B14F-4D97-AF65-F5344CB8AC3E}">
        <p14:creationId xmlns:p14="http://schemas.microsoft.com/office/powerpoint/2010/main" val="27273111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957950" y="809625"/>
            <a:ext cx="8686532" cy="55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nchor="ct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300" dirty="0"/>
              <a:t>The Court of Justice – upholding the law</a:t>
            </a:r>
          </a:p>
        </p:txBody>
      </p:sp>
      <p:sp>
        <p:nvSpPr>
          <p:cNvPr id="4099" name="Rectangle 7"/>
          <p:cNvSpPr>
            <a:spLocks noChangeArrowheads="1"/>
          </p:cNvSpPr>
          <p:nvPr/>
        </p:nvSpPr>
        <p:spPr bwMode="auto">
          <a:xfrm>
            <a:off x="1774808" y="1621111"/>
            <a:ext cx="8758934" cy="54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100" b="0" dirty="0">
                <a:solidFill>
                  <a:srgbClr val="359AC2"/>
                </a:solidFill>
              </a:rPr>
              <a:t>28 independent judges, one from each EU country</a:t>
            </a:r>
          </a:p>
        </p:txBody>
      </p:sp>
      <p:sp>
        <p:nvSpPr>
          <p:cNvPr id="4100" name="Rectangle 7"/>
          <p:cNvSpPr>
            <a:spLocks noChangeArrowheads="1"/>
          </p:cNvSpPr>
          <p:nvPr/>
        </p:nvSpPr>
        <p:spPr bwMode="auto">
          <a:xfrm>
            <a:off x="1774808" y="2473682"/>
            <a:ext cx="7258888" cy="225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lstStyle>
            <a:lvl1pPr marL="285750" indent="-285750">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700" b="0">
                <a:solidFill>
                  <a:srgbClr val="595959"/>
                </a:solidFill>
              </a:rPr>
              <a:t>Rules on how to interpret EU law</a:t>
            </a:r>
          </a:p>
          <a:p>
            <a:pPr eaLnBrk="1" hangingPunct="1">
              <a:spcBef>
                <a:spcPct val="0"/>
              </a:spcBef>
            </a:pPr>
            <a:r>
              <a:rPr lang="en-US" altLang="en-US" sz="1700" b="0">
                <a:solidFill>
                  <a:srgbClr val="595959"/>
                </a:solidFill>
              </a:rPr>
              <a:t>Ensures EU countries apply EU laws in the same way</a:t>
            </a:r>
            <a:r>
              <a:rPr lang="en-US" altLang="en-US" sz="1700">
                <a:solidFill>
                  <a:srgbClr val="FFFFFF"/>
                </a:solidFill>
              </a:rPr>
              <a:t/>
            </a:r>
            <a:br>
              <a:rPr lang="en-US" altLang="en-US" sz="1700">
                <a:solidFill>
                  <a:srgbClr val="FFFFFF"/>
                </a:solidFill>
              </a:rPr>
            </a:br>
            <a:endParaRPr lang="en-US" altLang="en-US" sz="1700" i="1">
              <a:solidFill>
                <a:srgbClr val="507DB8"/>
              </a:solidFill>
            </a:endParaRP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7598" y="3653628"/>
            <a:ext cx="8086884" cy="35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5570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537683" y="733425"/>
            <a:ext cx="8686532" cy="635489"/>
          </a:xfrm>
        </p:spPr>
        <p:txBody>
          <a:bodyPr/>
          <a:lstStyle/>
          <a:p>
            <a:pPr eaLnBrk="1" hangingPunct="1">
              <a:defRPr/>
            </a:pPr>
            <a:r>
              <a:rPr lang="en-GB" altLang="nl-BE" b="1" kern="1200" dirty="0">
                <a:solidFill>
                  <a:schemeClr val="tx1"/>
                </a:solidFill>
                <a:ea typeface="+mn-ea"/>
                <a:cs typeface="+mn-cs"/>
              </a:rPr>
              <a:t>Getting in touch with the EU</a:t>
            </a:r>
          </a:p>
        </p:txBody>
      </p:sp>
      <p:sp>
        <p:nvSpPr>
          <p:cNvPr id="4099" name="Text Box 6"/>
          <p:cNvSpPr txBox="1">
            <a:spLocks noChangeArrowheads="1"/>
          </p:cNvSpPr>
          <p:nvPr/>
        </p:nvSpPr>
        <p:spPr bwMode="auto">
          <a:xfrm>
            <a:off x="1329249" y="2034267"/>
            <a:ext cx="9189641" cy="42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spAutoFit/>
          </a:bodyPr>
          <a:lstStyle>
            <a:lvl1pPr>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100" b="0">
                <a:solidFill>
                  <a:srgbClr val="359AC2"/>
                </a:solidFill>
              </a:rPr>
              <a:t>Questions about the EU? Europe Direct can help</a:t>
            </a:r>
          </a:p>
        </p:txBody>
      </p:sp>
      <p:sp>
        <p:nvSpPr>
          <p:cNvPr id="4100" name="Rectangle 3"/>
          <p:cNvSpPr txBox="1">
            <a:spLocks noChangeArrowheads="1"/>
          </p:cNvSpPr>
          <p:nvPr/>
        </p:nvSpPr>
        <p:spPr bwMode="auto">
          <a:xfrm>
            <a:off x="4841734" y="3040897"/>
            <a:ext cx="4394320" cy="280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15" tIns="52157" rIns="104315" bIns="52157"/>
          <a:lstStyle>
            <a:lvl1pPr marL="228600" indent="-228600">
              <a:spcBef>
                <a:spcPct val="20000"/>
              </a:spcBef>
              <a:buChar char="•"/>
              <a:defRPr sz="1200" b="1">
                <a:solidFill>
                  <a:schemeClr val="tx1"/>
                </a:solidFill>
                <a:latin typeface="Verdana" pitchFamily="34" charset="0"/>
              </a:defRPr>
            </a:lvl1pPr>
            <a:lvl2pPr marL="742950" indent="-285750">
              <a:spcBef>
                <a:spcPct val="20000"/>
              </a:spcBef>
              <a:buChar char="–"/>
              <a:defRPr sz="1100">
                <a:solidFill>
                  <a:schemeClr val="tx1"/>
                </a:solidFill>
                <a:latin typeface="Verdana" pitchFamily="34"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spcBef>
                <a:spcPts val="1141"/>
              </a:spcBef>
            </a:pPr>
            <a:r>
              <a:rPr lang="en-GB" altLang="en-US" sz="1700" b="0">
                <a:solidFill>
                  <a:srgbClr val="595959"/>
                </a:solidFill>
              </a:rPr>
              <a:t>By phone, email or webchat</a:t>
            </a:r>
          </a:p>
          <a:p>
            <a:pPr>
              <a:lnSpc>
                <a:spcPct val="90000"/>
              </a:lnSpc>
              <a:spcBef>
                <a:spcPts val="1141"/>
              </a:spcBef>
            </a:pPr>
            <a:r>
              <a:rPr lang="en-GB" altLang="en-US" sz="1700" b="0">
                <a:solidFill>
                  <a:srgbClr val="595959"/>
                </a:solidFill>
              </a:rPr>
              <a:t>Over 500 regional information centres</a:t>
            </a:r>
          </a:p>
          <a:p>
            <a:pPr>
              <a:lnSpc>
                <a:spcPct val="90000"/>
              </a:lnSpc>
              <a:spcBef>
                <a:spcPts val="1141"/>
              </a:spcBef>
              <a:buNone/>
            </a:pPr>
            <a:endParaRPr lang="en-GB" altLang="nl-BE" sz="1600" b="0" i="1">
              <a:solidFill>
                <a:srgbClr val="2976AB"/>
              </a:solidFill>
            </a:endParaRPr>
          </a:p>
          <a:p>
            <a:pPr>
              <a:lnSpc>
                <a:spcPct val="90000"/>
              </a:lnSpc>
              <a:spcBef>
                <a:spcPts val="1141"/>
              </a:spcBef>
              <a:buNone/>
            </a:pPr>
            <a:r>
              <a:rPr lang="en-GB" altLang="nl-BE" sz="1800" i="1">
                <a:solidFill>
                  <a:srgbClr val="2976AB"/>
                </a:solidFill>
              </a:rPr>
              <a:t>europa.eu/europedirect</a:t>
            </a:r>
          </a:p>
          <a:p>
            <a:pPr>
              <a:lnSpc>
                <a:spcPct val="90000"/>
              </a:lnSpc>
              <a:spcBef>
                <a:spcPts val="1141"/>
              </a:spcBef>
            </a:pPr>
            <a:endParaRPr lang="nl-BE" altLang="en-US" sz="1500" b="0">
              <a:solidFill>
                <a:srgbClr val="595959"/>
              </a:solidFill>
            </a:endParaRP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7348" y="3040897"/>
            <a:ext cx="3076208" cy="290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793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a:t>III. </a:t>
            </a:r>
            <a:r>
              <a:rPr lang="cs-CZ" b="1" dirty="0" err="1"/>
              <a:t>Experiences</a:t>
            </a:r>
            <a:r>
              <a:rPr lang="cs-CZ" b="1" dirty="0"/>
              <a:t> </a:t>
            </a:r>
            <a:r>
              <a:rPr lang="cs-CZ" b="1" dirty="0" err="1"/>
              <a:t>of</a:t>
            </a:r>
            <a:r>
              <a:rPr lang="cs-CZ" b="1" dirty="0"/>
              <a:t> </a:t>
            </a:r>
            <a:r>
              <a:rPr lang="cs-CZ" b="1" dirty="0" err="1" smtClean="0"/>
              <a:t>NGOs</a:t>
            </a:r>
            <a:endParaRPr lang="cs-CZ" b="1" dirty="0"/>
          </a:p>
        </p:txBody>
      </p:sp>
      <p:sp>
        <p:nvSpPr>
          <p:cNvPr id="6" name="Zástupný symbol pro obsah 5"/>
          <p:cNvSpPr>
            <a:spLocks noGrp="1"/>
          </p:cNvSpPr>
          <p:nvPr>
            <p:ph sz="quarter" idx="1"/>
          </p:nvPr>
        </p:nvSpPr>
        <p:spPr/>
        <p:txBody>
          <a:bodyPr>
            <a:normAutofit lnSpcReduction="10000"/>
          </a:bodyPr>
          <a:lstStyle/>
          <a:p>
            <a:r>
              <a:rPr lang="cs-CZ" dirty="0" err="1" smtClean="0"/>
              <a:t>For</a:t>
            </a:r>
            <a:r>
              <a:rPr lang="cs-CZ" dirty="0" smtClean="0"/>
              <a:t> x </a:t>
            </a:r>
            <a:r>
              <a:rPr lang="cs-CZ" dirty="0" err="1" smtClean="0"/>
              <a:t>against</a:t>
            </a:r>
            <a:r>
              <a:rPr lang="cs-CZ" dirty="0" smtClean="0"/>
              <a:t> </a:t>
            </a:r>
            <a:r>
              <a:rPr lang="cs-CZ" dirty="0" err="1" smtClean="0"/>
              <a:t>accession</a:t>
            </a:r>
            <a:endParaRPr lang="cs-CZ" dirty="0" smtClean="0"/>
          </a:p>
          <a:p>
            <a:pPr lvl="1"/>
            <a:r>
              <a:rPr lang="cs-CZ" dirty="0" err="1" smtClean="0"/>
              <a:t>Reasons</a:t>
            </a:r>
            <a:r>
              <a:rPr lang="cs-CZ" dirty="0" smtClean="0"/>
              <a:t>, </a:t>
            </a:r>
            <a:r>
              <a:rPr lang="cs-CZ" dirty="0" err="1" smtClean="0"/>
              <a:t>partners</a:t>
            </a:r>
            <a:endParaRPr lang="cs-CZ" dirty="0" smtClean="0"/>
          </a:p>
          <a:p>
            <a:r>
              <a:rPr lang="cs-CZ" dirty="0" err="1" smtClean="0"/>
              <a:t>Information</a:t>
            </a:r>
            <a:r>
              <a:rPr lang="cs-CZ" dirty="0" smtClean="0"/>
              <a:t> </a:t>
            </a:r>
            <a:r>
              <a:rPr lang="cs-CZ" dirty="0" err="1" smtClean="0"/>
              <a:t>campaigns</a:t>
            </a:r>
            <a:endParaRPr lang="cs-CZ" dirty="0" smtClean="0"/>
          </a:p>
          <a:p>
            <a:pPr lvl="1"/>
            <a:r>
              <a:rPr lang="cs-CZ" dirty="0" err="1" smtClean="0"/>
              <a:t>For</a:t>
            </a:r>
            <a:r>
              <a:rPr lang="cs-CZ" dirty="0" smtClean="0"/>
              <a:t> </a:t>
            </a:r>
            <a:r>
              <a:rPr lang="cs-CZ" dirty="0" err="1" smtClean="0"/>
              <a:t>NGOs</a:t>
            </a:r>
            <a:endParaRPr lang="cs-CZ" dirty="0" smtClean="0"/>
          </a:p>
          <a:p>
            <a:pPr lvl="1"/>
            <a:r>
              <a:rPr lang="cs-CZ" dirty="0" err="1" smtClean="0"/>
              <a:t>For</a:t>
            </a:r>
            <a:r>
              <a:rPr lang="cs-CZ" dirty="0" smtClean="0"/>
              <a:t> </a:t>
            </a:r>
            <a:r>
              <a:rPr lang="cs-CZ" dirty="0" err="1" smtClean="0"/>
              <a:t>wide</a:t>
            </a:r>
            <a:r>
              <a:rPr lang="cs-CZ" dirty="0" smtClean="0"/>
              <a:t> public</a:t>
            </a:r>
          </a:p>
          <a:p>
            <a:pPr lvl="1"/>
            <a:r>
              <a:rPr lang="cs-CZ" dirty="0" smtClean="0"/>
              <a:t>EU/EU </a:t>
            </a:r>
            <a:r>
              <a:rPr lang="cs-CZ" dirty="0" err="1" smtClean="0"/>
              <a:t>actualities</a:t>
            </a:r>
            <a:r>
              <a:rPr lang="cs-CZ" dirty="0" smtClean="0"/>
              <a:t>/</a:t>
            </a:r>
            <a:r>
              <a:rPr lang="cs-CZ" dirty="0" err="1" smtClean="0"/>
              <a:t>lobbying</a:t>
            </a:r>
            <a:r>
              <a:rPr lang="cs-CZ" dirty="0" smtClean="0"/>
              <a:t>/</a:t>
            </a:r>
            <a:r>
              <a:rPr lang="cs-CZ" dirty="0" err="1" smtClean="0"/>
              <a:t>content</a:t>
            </a:r>
            <a:r>
              <a:rPr lang="cs-CZ" dirty="0" smtClean="0"/>
              <a:t> </a:t>
            </a:r>
            <a:r>
              <a:rPr lang="cs-CZ" dirty="0" err="1" smtClean="0"/>
              <a:t>of</a:t>
            </a:r>
            <a:r>
              <a:rPr lang="cs-CZ" dirty="0" smtClean="0"/>
              <a:t> </a:t>
            </a:r>
            <a:r>
              <a:rPr lang="cs-CZ" dirty="0" err="1" smtClean="0"/>
              <a:t>directives</a:t>
            </a:r>
            <a:endParaRPr lang="cs-CZ" dirty="0" smtClean="0"/>
          </a:p>
          <a:p>
            <a:r>
              <a:rPr lang="cs-CZ" dirty="0"/>
              <a:t>Monitoring </a:t>
            </a:r>
            <a:r>
              <a:rPr lang="cs-CZ" dirty="0" err="1"/>
              <a:t>of</a:t>
            </a:r>
            <a:r>
              <a:rPr lang="cs-CZ" dirty="0"/>
              <a:t> MEP</a:t>
            </a:r>
          </a:p>
          <a:p>
            <a:r>
              <a:rPr lang="cs-CZ" dirty="0" err="1" smtClean="0"/>
              <a:t>Accession</a:t>
            </a:r>
            <a:r>
              <a:rPr lang="cs-CZ" dirty="0" smtClean="0"/>
              <a:t> </a:t>
            </a:r>
            <a:r>
              <a:rPr lang="cs-CZ" dirty="0" err="1" smtClean="0"/>
              <a:t>procedure</a:t>
            </a:r>
            <a:endParaRPr lang="cs-CZ" dirty="0" smtClean="0"/>
          </a:p>
          <a:p>
            <a:pPr lvl="1"/>
            <a:r>
              <a:rPr lang="cs-CZ" dirty="0" err="1" smtClean="0"/>
              <a:t>Each</a:t>
            </a:r>
            <a:r>
              <a:rPr lang="cs-CZ" dirty="0" smtClean="0"/>
              <a:t> </a:t>
            </a:r>
            <a:r>
              <a:rPr lang="cs-CZ" dirty="0" err="1" smtClean="0"/>
              <a:t>year</a:t>
            </a:r>
            <a:r>
              <a:rPr lang="cs-CZ" dirty="0" smtClean="0"/>
              <a:t> – </a:t>
            </a:r>
            <a:r>
              <a:rPr lang="cs-CZ" dirty="0" err="1" smtClean="0"/>
              <a:t>reports</a:t>
            </a:r>
            <a:r>
              <a:rPr lang="cs-CZ" dirty="0" smtClean="0"/>
              <a:t> on </a:t>
            </a:r>
            <a:r>
              <a:rPr lang="cs-CZ" dirty="0" err="1" smtClean="0"/>
              <a:t>each</a:t>
            </a:r>
            <a:r>
              <a:rPr lang="cs-CZ" dirty="0" smtClean="0"/>
              <a:t> </a:t>
            </a:r>
            <a:r>
              <a:rPr lang="cs-CZ" dirty="0" err="1" smtClean="0"/>
              <a:t>chapter</a:t>
            </a:r>
            <a:endParaRPr lang="cs-CZ" dirty="0" smtClean="0"/>
          </a:p>
          <a:p>
            <a:pPr lvl="1"/>
            <a:r>
              <a:rPr lang="cs-CZ" dirty="0" err="1" smtClean="0"/>
              <a:t>Information</a:t>
            </a:r>
            <a:r>
              <a:rPr lang="cs-CZ" dirty="0" smtClean="0"/>
              <a:t> </a:t>
            </a:r>
            <a:r>
              <a:rPr lang="cs-CZ" dirty="0" err="1" smtClean="0"/>
              <a:t>from</a:t>
            </a:r>
            <a:r>
              <a:rPr lang="cs-CZ" dirty="0" smtClean="0"/>
              <a:t> </a:t>
            </a:r>
            <a:r>
              <a:rPr lang="cs-CZ" dirty="0" err="1" smtClean="0"/>
              <a:t>MoE</a:t>
            </a:r>
            <a:r>
              <a:rPr lang="cs-CZ" dirty="0" smtClean="0"/>
              <a:t> (</a:t>
            </a:r>
            <a:r>
              <a:rPr lang="cs-CZ" dirty="0" err="1" smtClean="0"/>
              <a:t>negotiators</a:t>
            </a:r>
            <a:r>
              <a:rPr lang="cs-CZ" dirty="0" smtClean="0"/>
              <a:t>)</a:t>
            </a:r>
          </a:p>
          <a:p>
            <a:r>
              <a:rPr lang="cs-CZ" dirty="0" err="1" smtClean="0"/>
              <a:t>Networking</a:t>
            </a:r>
            <a:endParaRPr lang="cs-CZ" dirty="0" smtClean="0"/>
          </a:p>
          <a:p>
            <a:pPr lvl="1"/>
            <a:r>
              <a:rPr lang="cs-CZ" dirty="0" smtClean="0"/>
              <a:t>EU </a:t>
            </a:r>
            <a:r>
              <a:rPr lang="cs-CZ" dirty="0" err="1" smtClean="0"/>
              <a:t>NGOs</a:t>
            </a:r>
            <a:r>
              <a:rPr lang="cs-CZ" dirty="0" smtClean="0"/>
              <a:t>/</a:t>
            </a:r>
            <a:r>
              <a:rPr lang="cs-CZ" dirty="0" err="1" smtClean="0"/>
              <a:t>NGOs</a:t>
            </a:r>
            <a:r>
              <a:rPr lang="cs-CZ" dirty="0" smtClean="0"/>
              <a:t> </a:t>
            </a:r>
            <a:r>
              <a:rPr lang="cs-CZ" dirty="0" err="1" smtClean="0"/>
              <a:t>from</a:t>
            </a:r>
            <a:r>
              <a:rPr lang="cs-CZ" dirty="0" smtClean="0"/>
              <a:t> EU MS</a:t>
            </a:r>
          </a:p>
        </p:txBody>
      </p:sp>
    </p:spTree>
    <p:extLst>
      <p:ext uri="{BB962C8B-B14F-4D97-AF65-F5344CB8AC3E}">
        <p14:creationId xmlns:p14="http://schemas.microsoft.com/office/powerpoint/2010/main" val="16181867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a:t>III. </a:t>
            </a:r>
            <a:r>
              <a:rPr lang="cs-CZ" b="1" dirty="0" err="1"/>
              <a:t>Experiences</a:t>
            </a:r>
            <a:r>
              <a:rPr lang="cs-CZ" b="1" dirty="0"/>
              <a:t> </a:t>
            </a:r>
            <a:r>
              <a:rPr lang="cs-CZ" b="1" dirty="0" err="1"/>
              <a:t>of</a:t>
            </a:r>
            <a:r>
              <a:rPr lang="cs-CZ" b="1" dirty="0"/>
              <a:t> </a:t>
            </a:r>
            <a:r>
              <a:rPr lang="cs-CZ" b="1" dirty="0" err="1" smtClean="0"/>
              <a:t>NGOs</a:t>
            </a:r>
            <a:endParaRPr lang="cs-CZ" b="1" dirty="0"/>
          </a:p>
        </p:txBody>
      </p:sp>
      <p:sp>
        <p:nvSpPr>
          <p:cNvPr id="6" name="Zástupný symbol pro obsah 5"/>
          <p:cNvSpPr>
            <a:spLocks noGrp="1"/>
          </p:cNvSpPr>
          <p:nvPr>
            <p:ph sz="quarter" idx="1"/>
          </p:nvPr>
        </p:nvSpPr>
        <p:spPr/>
        <p:txBody>
          <a:bodyPr>
            <a:normAutofit fontScale="85000" lnSpcReduction="20000"/>
          </a:bodyPr>
          <a:lstStyle/>
          <a:p>
            <a:r>
              <a:rPr lang="cs-CZ" dirty="0" err="1" smtClean="0"/>
              <a:t>Capacity</a:t>
            </a:r>
            <a:r>
              <a:rPr lang="cs-CZ" dirty="0" smtClean="0"/>
              <a:t> </a:t>
            </a:r>
            <a:r>
              <a:rPr lang="cs-CZ" dirty="0" err="1" smtClean="0"/>
              <a:t>building</a:t>
            </a:r>
            <a:endParaRPr lang="cs-CZ" dirty="0" smtClean="0"/>
          </a:p>
          <a:p>
            <a:pPr lvl="1"/>
            <a:r>
              <a:rPr lang="cs-CZ" dirty="0" err="1" smtClean="0"/>
              <a:t>Seminars</a:t>
            </a:r>
            <a:r>
              <a:rPr lang="cs-CZ" dirty="0" smtClean="0"/>
              <a:t>, </a:t>
            </a:r>
            <a:r>
              <a:rPr lang="cs-CZ" dirty="0" err="1" smtClean="0"/>
              <a:t>conference</a:t>
            </a:r>
            <a:r>
              <a:rPr lang="cs-CZ" dirty="0" smtClean="0"/>
              <a:t> (</a:t>
            </a:r>
            <a:r>
              <a:rPr lang="cs-CZ" dirty="0" err="1" smtClean="0"/>
              <a:t>e.g</a:t>
            </a:r>
            <a:r>
              <a:rPr lang="cs-CZ" dirty="0" smtClean="0"/>
              <a:t>. EEB)</a:t>
            </a:r>
          </a:p>
          <a:p>
            <a:pPr lvl="1"/>
            <a:r>
              <a:rPr lang="cs-CZ" dirty="0" smtClean="0"/>
              <a:t>Model </a:t>
            </a:r>
            <a:r>
              <a:rPr lang="cs-CZ" dirty="0" err="1" smtClean="0"/>
              <a:t>solutions</a:t>
            </a:r>
            <a:endParaRPr lang="cs-CZ" dirty="0" smtClean="0"/>
          </a:p>
          <a:p>
            <a:r>
              <a:rPr lang="cs-CZ" dirty="0" smtClean="0"/>
              <a:t>„New“ </a:t>
            </a:r>
            <a:r>
              <a:rPr lang="cs-CZ" dirty="0" err="1" smtClean="0"/>
              <a:t>national</a:t>
            </a:r>
            <a:r>
              <a:rPr lang="cs-CZ" dirty="0" smtClean="0"/>
              <a:t> </a:t>
            </a:r>
            <a:r>
              <a:rPr lang="cs-CZ" dirty="0" err="1" smtClean="0"/>
              <a:t>campaigns</a:t>
            </a:r>
            <a:endParaRPr lang="cs-CZ" dirty="0" smtClean="0"/>
          </a:p>
          <a:p>
            <a:pPr lvl="1"/>
            <a:r>
              <a:rPr lang="cs-CZ" dirty="0" err="1" smtClean="0"/>
              <a:t>Fulfill</a:t>
            </a:r>
            <a:r>
              <a:rPr lang="cs-CZ" dirty="0" smtClean="0"/>
              <a:t> EU </a:t>
            </a:r>
            <a:r>
              <a:rPr lang="cs-CZ" dirty="0" err="1" smtClean="0"/>
              <a:t>law</a:t>
            </a:r>
            <a:endParaRPr lang="cs-CZ" dirty="0" smtClean="0"/>
          </a:p>
          <a:p>
            <a:pPr marL="312944" lvl="2" indent="-312944">
              <a:spcBef>
                <a:spcPts val="684"/>
              </a:spcBef>
              <a:buClr>
                <a:schemeClr val="accent1"/>
              </a:buClr>
              <a:buSzPct val="70000"/>
            </a:pPr>
            <a:r>
              <a:rPr lang="cs-CZ" sz="2700" dirty="0"/>
              <a:t>Part </a:t>
            </a:r>
            <a:r>
              <a:rPr lang="cs-CZ" sz="2700" dirty="0" err="1"/>
              <a:t>of</a:t>
            </a:r>
            <a:r>
              <a:rPr lang="cs-CZ" sz="2700" dirty="0"/>
              <a:t> EU </a:t>
            </a:r>
            <a:r>
              <a:rPr lang="cs-CZ" sz="2700" dirty="0" err="1"/>
              <a:t>campaings</a:t>
            </a:r>
            <a:r>
              <a:rPr lang="cs-CZ" sz="2700" dirty="0"/>
              <a:t> </a:t>
            </a:r>
          </a:p>
          <a:p>
            <a:pPr marL="625888" lvl="3" indent="-312944">
              <a:spcBef>
                <a:spcPts val="684"/>
              </a:spcBef>
              <a:buClr>
                <a:schemeClr val="accent1"/>
              </a:buClr>
              <a:buSzPct val="70000"/>
            </a:pPr>
            <a:r>
              <a:rPr lang="cs-CZ" sz="2700" dirty="0" err="1"/>
              <a:t>petitions</a:t>
            </a:r>
            <a:r>
              <a:rPr lang="cs-CZ" sz="2700" dirty="0"/>
              <a:t>, </a:t>
            </a:r>
            <a:r>
              <a:rPr lang="cs-CZ" sz="2700" dirty="0" err="1"/>
              <a:t>lobbying</a:t>
            </a:r>
            <a:r>
              <a:rPr lang="cs-CZ" sz="2700" dirty="0"/>
              <a:t> </a:t>
            </a:r>
            <a:r>
              <a:rPr lang="cs-CZ" sz="2700" dirty="0" err="1"/>
              <a:t>of</a:t>
            </a:r>
            <a:r>
              <a:rPr lang="cs-CZ" sz="2700" dirty="0"/>
              <a:t> MEP, </a:t>
            </a:r>
            <a:r>
              <a:rPr lang="cs-CZ" sz="2700" dirty="0" err="1"/>
              <a:t>citizen</a:t>
            </a:r>
            <a:r>
              <a:rPr lang="cs-CZ" sz="2700" dirty="0"/>
              <a:t> </a:t>
            </a:r>
            <a:r>
              <a:rPr lang="cs-CZ" sz="2700" dirty="0" err="1"/>
              <a:t>initiative</a:t>
            </a:r>
            <a:r>
              <a:rPr lang="cs-CZ" sz="2700" dirty="0"/>
              <a:t>, </a:t>
            </a:r>
            <a:r>
              <a:rPr lang="cs-CZ" sz="2700" dirty="0" err="1"/>
              <a:t>your</a:t>
            </a:r>
            <a:r>
              <a:rPr lang="cs-CZ" sz="2700" dirty="0"/>
              <a:t> </a:t>
            </a:r>
            <a:r>
              <a:rPr lang="cs-CZ" sz="2700" dirty="0" err="1"/>
              <a:t>voice</a:t>
            </a:r>
            <a:r>
              <a:rPr lang="cs-CZ" sz="2700" dirty="0"/>
              <a:t> in </a:t>
            </a:r>
            <a:r>
              <a:rPr lang="cs-CZ" sz="2700" dirty="0" err="1"/>
              <a:t>europe</a:t>
            </a:r>
            <a:endParaRPr lang="cs-CZ" sz="2700" dirty="0"/>
          </a:p>
          <a:p>
            <a:r>
              <a:rPr lang="cs-CZ" dirty="0" smtClean="0"/>
              <a:t>Model </a:t>
            </a:r>
            <a:r>
              <a:rPr lang="cs-CZ" dirty="0" err="1" smtClean="0"/>
              <a:t>solutions</a:t>
            </a:r>
            <a:endParaRPr lang="cs-CZ" dirty="0" smtClean="0"/>
          </a:p>
          <a:p>
            <a:pPr lvl="1"/>
            <a:r>
              <a:rPr lang="cs-CZ" dirty="0" err="1" smtClean="0"/>
              <a:t>Lack</a:t>
            </a:r>
            <a:r>
              <a:rPr lang="cs-CZ" dirty="0" smtClean="0"/>
              <a:t> </a:t>
            </a:r>
            <a:r>
              <a:rPr lang="cs-CZ" dirty="0" err="1" smtClean="0"/>
              <a:t>of</a:t>
            </a:r>
            <a:r>
              <a:rPr lang="cs-CZ" dirty="0" smtClean="0"/>
              <a:t> </a:t>
            </a:r>
            <a:r>
              <a:rPr lang="cs-CZ" dirty="0" err="1" smtClean="0"/>
              <a:t>time</a:t>
            </a:r>
            <a:endParaRPr lang="cs-CZ" dirty="0" smtClean="0"/>
          </a:p>
          <a:p>
            <a:pPr lvl="1"/>
            <a:r>
              <a:rPr lang="cs-CZ" dirty="0" smtClean="0"/>
              <a:t>Hard to </a:t>
            </a:r>
            <a:r>
              <a:rPr lang="cs-CZ" dirty="0" err="1" smtClean="0"/>
              <a:t>change</a:t>
            </a:r>
            <a:endParaRPr lang="cs-CZ" dirty="0" smtClean="0"/>
          </a:p>
          <a:p>
            <a:pPr lvl="1"/>
            <a:r>
              <a:rPr lang="cs-CZ" dirty="0" err="1" smtClean="0"/>
              <a:t>Verify</a:t>
            </a:r>
            <a:r>
              <a:rPr lang="cs-CZ" dirty="0" smtClean="0"/>
              <a:t> </a:t>
            </a:r>
            <a:r>
              <a:rPr lang="cs-CZ" dirty="0" err="1" smtClean="0"/>
              <a:t>suitability</a:t>
            </a:r>
            <a:r>
              <a:rPr lang="cs-CZ" dirty="0" smtClean="0"/>
              <a:t> (</a:t>
            </a:r>
            <a:r>
              <a:rPr lang="cs-CZ" dirty="0" err="1" smtClean="0"/>
              <a:t>corruption</a:t>
            </a:r>
            <a:r>
              <a:rPr lang="cs-CZ" dirty="0" smtClean="0"/>
              <a:t> </a:t>
            </a:r>
            <a:r>
              <a:rPr lang="cs-CZ" dirty="0" err="1" smtClean="0"/>
              <a:t>effect</a:t>
            </a:r>
            <a:r>
              <a:rPr lang="cs-CZ" dirty="0" smtClean="0"/>
              <a:t>, </a:t>
            </a:r>
            <a:r>
              <a:rPr lang="cs-CZ" dirty="0" err="1" smtClean="0"/>
              <a:t>etc</a:t>
            </a:r>
            <a:r>
              <a:rPr lang="cs-CZ" dirty="0" smtClean="0"/>
              <a:t>)</a:t>
            </a:r>
          </a:p>
          <a:p>
            <a:r>
              <a:rPr lang="cs-CZ" dirty="0"/>
              <a:t>EU </a:t>
            </a:r>
            <a:r>
              <a:rPr lang="cs-CZ" dirty="0" err="1"/>
              <a:t>funds</a:t>
            </a:r>
            <a:endParaRPr lang="cs-CZ" dirty="0"/>
          </a:p>
          <a:p>
            <a:pPr lvl="1"/>
            <a:r>
              <a:rPr lang="cs-CZ" dirty="0"/>
              <a:t>Support </a:t>
            </a:r>
            <a:r>
              <a:rPr lang="cs-CZ" dirty="0" err="1"/>
              <a:t>for</a:t>
            </a:r>
            <a:r>
              <a:rPr lang="cs-CZ" dirty="0"/>
              <a:t> </a:t>
            </a:r>
            <a:r>
              <a:rPr lang="cs-CZ" dirty="0" err="1"/>
              <a:t>NGOs</a:t>
            </a:r>
            <a:endParaRPr lang="cs-CZ" dirty="0"/>
          </a:p>
          <a:p>
            <a:pPr lvl="1"/>
            <a:r>
              <a:rPr lang="cs-CZ" dirty="0" err="1"/>
              <a:t>Effective</a:t>
            </a:r>
            <a:r>
              <a:rPr lang="cs-CZ" dirty="0"/>
              <a:t> </a:t>
            </a:r>
            <a:r>
              <a:rPr lang="cs-CZ" dirty="0" err="1"/>
              <a:t>envi</a:t>
            </a:r>
            <a:r>
              <a:rPr lang="cs-CZ" dirty="0"/>
              <a:t> </a:t>
            </a:r>
            <a:r>
              <a:rPr lang="cs-CZ" dirty="0" err="1"/>
              <a:t>protection</a:t>
            </a:r>
            <a:endParaRPr lang="cs-CZ" dirty="0"/>
          </a:p>
          <a:p>
            <a:pPr lvl="1"/>
            <a:r>
              <a:rPr lang="cs-CZ" dirty="0"/>
              <a:t>EU </a:t>
            </a:r>
            <a:r>
              <a:rPr lang="cs-CZ" dirty="0" err="1"/>
              <a:t>law</a:t>
            </a:r>
            <a:r>
              <a:rPr lang="cs-CZ" dirty="0"/>
              <a:t> </a:t>
            </a:r>
            <a:r>
              <a:rPr lang="cs-CZ" dirty="0" err="1" smtClean="0"/>
              <a:t>enforcement</a:t>
            </a:r>
            <a:endParaRPr lang="cs-CZ" dirty="0" smtClean="0"/>
          </a:p>
          <a:p>
            <a:endParaRPr lang="cs-CZ" dirty="0"/>
          </a:p>
        </p:txBody>
      </p:sp>
    </p:spTree>
    <p:extLst>
      <p:ext uri="{BB962C8B-B14F-4D97-AF65-F5344CB8AC3E}">
        <p14:creationId xmlns:p14="http://schemas.microsoft.com/office/powerpoint/2010/main" val="453748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marL="0" indent="0" algn="ctr">
              <a:buNone/>
            </a:pPr>
            <a:endParaRPr lang="cs-CZ" dirty="0" smtClean="0"/>
          </a:p>
          <a:p>
            <a:pPr marL="0" indent="0" algn="ctr">
              <a:buNone/>
            </a:pPr>
            <a:endParaRPr lang="cs-CZ" dirty="0"/>
          </a:p>
          <a:p>
            <a:pPr marL="0" indent="0" algn="ctr">
              <a:buNone/>
            </a:pPr>
            <a:endParaRPr lang="cs-CZ" smtClean="0"/>
          </a:p>
          <a:p>
            <a:pPr marL="0" indent="0" algn="ctr">
              <a:buNone/>
            </a:pPr>
            <a:endParaRPr lang="cs-CZ" dirty="0" smtClean="0"/>
          </a:p>
          <a:p>
            <a:pPr marL="0" indent="0" algn="ctr">
              <a:buNone/>
            </a:pPr>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attention</a:t>
            </a:r>
            <a:r>
              <a:rPr lang="cs-CZ" dirty="0" smtClean="0"/>
              <a:t>!</a:t>
            </a:r>
            <a:endParaRPr lang="cs-CZ" dirty="0"/>
          </a:p>
        </p:txBody>
      </p:sp>
    </p:spTree>
    <p:extLst>
      <p:ext uri="{BB962C8B-B14F-4D97-AF65-F5344CB8AC3E}">
        <p14:creationId xmlns:p14="http://schemas.microsoft.com/office/powerpoint/2010/main" val="253795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legislative</a:t>
            </a:r>
            <a:r>
              <a:rPr lang="cs-CZ" b="1" dirty="0"/>
              <a:t> </a:t>
            </a:r>
            <a:r>
              <a:rPr lang="cs-CZ" b="1" dirty="0" err="1"/>
              <a:t>changes</a:t>
            </a:r>
            <a:endParaRPr lang="cs-CZ" dirty="0"/>
          </a:p>
        </p:txBody>
      </p:sp>
      <p:sp>
        <p:nvSpPr>
          <p:cNvPr id="3" name="Zástupný symbol pro obsah 2"/>
          <p:cNvSpPr>
            <a:spLocks noGrp="1"/>
          </p:cNvSpPr>
          <p:nvPr>
            <p:ph sz="quarter" idx="1"/>
          </p:nvPr>
        </p:nvSpPr>
        <p:spPr/>
        <p:txBody>
          <a:bodyPr/>
          <a:lstStyle/>
          <a:p>
            <a:r>
              <a:rPr lang="en-US" dirty="0"/>
              <a:t>Most new legislation in the period of 2-3 years </a:t>
            </a:r>
            <a:r>
              <a:rPr lang="en-US" dirty="0" smtClean="0"/>
              <a:t>before</a:t>
            </a:r>
            <a:r>
              <a:rPr lang="cs-CZ" dirty="0" smtClean="0"/>
              <a:t> </a:t>
            </a:r>
            <a:r>
              <a:rPr lang="cs-CZ" dirty="0" err="1" smtClean="0"/>
              <a:t>accession</a:t>
            </a:r>
            <a:r>
              <a:rPr lang="cs-CZ" dirty="0" smtClean="0"/>
              <a:t> – </a:t>
            </a:r>
            <a:r>
              <a:rPr lang="cs-CZ" dirty="0" err="1" smtClean="0"/>
              <a:t>time</a:t>
            </a:r>
            <a:r>
              <a:rPr lang="cs-CZ" dirty="0" smtClean="0"/>
              <a:t> </a:t>
            </a:r>
            <a:r>
              <a:rPr lang="cs-CZ" dirty="0" err="1" smtClean="0"/>
              <a:t>pressure</a:t>
            </a:r>
            <a:endParaRPr lang="cs-CZ" dirty="0" smtClean="0"/>
          </a:p>
          <a:p>
            <a:r>
              <a:rPr lang="cs-CZ" dirty="0" smtClean="0"/>
              <a:t>Best </a:t>
            </a:r>
            <a:r>
              <a:rPr lang="cs-CZ" dirty="0" err="1" smtClean="0"/>
              <a:t>time</a:t>
            </a:r>
            <a:r>
              <a:rPr lang="cs-CZ" dirty="0" smtClean="0"/>
              <a:t> to </a:t>
            </a:r>
            <a:r>
              <a:rPr lang="cs-CZ" dirty="0" err="1" smtClean="0"/>
              <a:t>improve</a:t>
            </a:r>
            <a:r>
              <a:rPr lang="cs-CZ" dirty="0" smtClean="0"/>
              <a:t> </a:t>
            </a:r>
            <a:r>
              <a:rPr lang="cs-CZ" dirty="0" err="1" smtClean="0"/>
              <a:t>laws</a:t>
            </a:r>
            <a:endParaRPr lang="cs-CZ" dirty="0" smtClean="0"/>
          </a:p>
          <a:p>
            <a:r>
              <a:rPr lang="cs-CZ" dirty="0" err="1" smtClean="0"/>
              <a:t>Directive</a:t>
            </a:r>
            <a:r>
              <a:rPr lang="cs-CZ" dirty="0" smtClean="0"/>
              <a:t> – </a:t>
            </a:r>
            <a:r>
              <a:rPr lang="cs-CZ" dirty="0" err="1" smtClean="0"/>
              <a:t>only</a:t>
            </a:r>
            <a:r>
              <a:rPr lang="cs-CZ" dirty="0" smtClean="0"/>
              <a:t> set </a:t>
            </a:r>
            <a:r>
              <a:rPr lang="cs-CZ" dirty="0" err="1" smtClean="0"/>
              <a:t>goals</a:t>
            </a:r>
            <a:r>
              <a:rPr lang="cs-CZ" dirty="0" smtClean="0"/>
              <a:t> (EIA, </a:t>
            </a:r>
            <a:r>
              <a:rPr lang="cs-CZ" dirty="0" err="1" smtClean="0"/>
              <a:t>wastes</a:t>
            </a:r>
            <a:r>
              <a:rPr lang="cs-CZ" dirty="0" smtClean="0"/>
              <a:t>)</a:t>
            </a:r>
            <a:endParaRPr lang="en-US" dirty="0"/>
          </a:p>
          <a:p>
            <a:r>
              <a:rPr lang="cs-CZ" dirty="0"/>
              <a:t>M</a:t>
            </a:r>
            <a:r>
              <a:rPr lang="en-US" dirty="0" smtClean="0"/>
              <a:t>ore regulations</a:t>
            </a:r>
            <a:r>
              <a:rPr lang="cs-CZ" dirty="0" smtClean="0"/>
              <a:t> (3.000 </a:t>
            </a:r>
            <a:r>
              <a:rPr lang="cs-CZ" dirty="0" err="1" smtClean="0"/>
              <a:t>directives</a:t>
            </a:r>
            <a:r>
              <a:rPr lang="cs-CZ" dirty="0" smtClean="0"/>
              <a:t>/100.000 </a:t>
            </a:r>
            <a:r>
              <a:rPr lang="cs-CZ" dirty="0" err="1" smtClean="0"/>
              <a:t>pages</a:t>
            </a:r>
            <a:r>
              <a:rPr lang="cs-CZ" dirty="0" smtClean="0"/>
              <a:t>)</a:t>
            </a:r>
            <a:endParaRPr lang="en-US" dirty="0"/>
          </a:p>
          <a:p>
            <a:r>
              <a:rPr lang="cs-CZ" dirty="0"/>
              <a:t>L</a:t>
            </a:r>
            <a:r>
              <a:rPr lang="en-US" dirty="0" err="1" smtClean="0"/>
              <a:t>onger</a:t>
            </a:r>
            <a:r>
              <a:rPr lang="en-US" dirty="0" smtClean="0"/>
              <a:t> </a:t>
            </a:r>
            <a:r>
              <a:rPr lang="en-US" dirty="0"/>
              <a:t>regulations</a:t>
            </a:r>
          </a:p>
          <a:p>
            <a:r>
              <a:rPr lang="en-US" dirty="0"/>
              <a:t>Amendment with the new </a:t>
            </a:r>
            <a:r>
              <a:rPr lang="cs-CZ" dirty="0" err="1" smtClean="0"/>
              <a:t>directives</a:t>
            </a:r>
            <a:r>
              <a:rPr lang="cs-CZ" dirty="0" smtClean="0"/>
              <a:t>/</a:t>
            </a:r>
            <a:r>
              <a:rPr lang="cs-CZ" dirty="0" err="1" smtClean="0"/>
              <a:t>regulations</a:t>
            </a:r>
            <a:endParaRPr lang="cs-CZ" dirty="0"/>
          </a:p>
        </p:txBody>
      </p:sp>
    </p:spTree>
    <p:extLst>
      <p:ext uri="{BB962C8B-B14F-4D97-AF65-F5344CB8AC3E}">
        <p14:creationId xmlns:p14="http://schemas.microsoft.com/office/powerpoint/2010/main" val="597485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Article</a:t>
            </a:r>
            <a:r>
              <a:rPr lang="cs-CZ" dirty="0"/>
              <a:t> </a:t>
            </a:r>
            <a:r>
              <a:rPr lang="cs-CZ" dirty="0" smtClean="0"/>
              <a:t>11 EIA </a:t>
            </a:r>
            <a:r>
              <a:rPr lang="cs-CZ" dirty="0" err="1" smtClean="0"/>
              <a:t>Directive</a:t>
            </a:r>
            <a:endParaRPr lang="cs-CZ" dirty="0"/>
          </a:p>
        </p:txBody>
      </p:sp>
      <p:sp>
        <p:nvSpPr>
          <p:cNvPr id="3" name="Zástupný symbol pro obsah 2"/>
          <p:cNvSpPr>
            <a:spLocks noGrp="1"/>
          </p:cNvSpPr>
          <p:nvPr>
            <p:ph sz="quarter" idx="1"/>
          </p:nvPr>
        </p:nvSpPr>
        <p:spPr/>
        <p:txBody>
          <a:bodyPr>
            <a:normAutofit fontScale="55000" lnSpcReduction="20000"/>
          </a:bodyPr>
          <a:lstStyle/>
          <a:p>
            <a:r>
              <a:rPr lang="cs-CZ" dirty="0" smtClean="0"/>
              <a:t>1</a:t>
            </a:r>
            <a:r>
              <a:rPr lang="cs-CZ" dirty="0"/>
              <a:t>.   </a:t>
            </a:r>
            <a:r>
              <a:rPr lang="cs-CZ" dirty="0" err="1"/>
              <a:t>Member</a:t>
            </a:r>
            <a:r>
              <a:rPr lang="cs-CZ" dirty="0"/>
              <a:t> </a:t>
            </a:r>
            <a:r>
              <a:rPr lang="cs-CZ" dirty="0" err="1"/>
              <a:t>States</a:t>
            </a:r>
            <a:r>
              <a:rPr lang="cs-CZ" dirty="0"/>
              <a:t> </a:t>
            </a:r>
            <a:r>
              <a:rPr lang="cs-CZ" dirty="0" err="1"/>
              <a:t>shall</a:t>
            </a:r>
            <a:r>
              <a:rPr lang="cs-CZ" dirty="0"/>
              <a:t> </a:t>
            </a:r>
            <a:r>
              <a:rPr lang="cs-CZ" dirty="0" err="1"/>
              <a:t>ensure</a:t>
            </a:r>
            <a:r>
              <a:rPr lang="cs-CZ" dirty="0"/>
              <a:t> </a:t>
            </a:r>
            <a:r>
              <a:rPr lang="cs-CZ" dirty="0" err="1"/>
              <a:t>that</a:t>
            </a:r>
            <a:r>
              <a:rPr lang="cs-CZ" dirty="0"/>
              <a:t>, in </a:t>
            </a:r>
            <a:r>
              <a:rPr lang="cs-CZ" dirty="0" err="1"/>
              <a:t>accordance</a:t>
            </a:r>
            <a:r>
              <a:rPr lang="cs-CZ" dirty="0"/>
              <a:t> </a:t>
            </a:r>
            <a:r>
              <a:rPr lang="cs-CZ" dirty="0" err="1"/>
              <a:t>with</a:t>
            </a:r>
            <a:r>
              <a:rPr lang="cs-CZ" dirty="0"/>
              <a:t> </a:t>
            </a:r>
            <a:r>
              <a:rPr lang="cs-CZ" dirty="0" err="1"/>
              <a:t>the</a:t>
            </a:r>
            <a:r>
              <a:rPr lang="cs-CZ" dirty="0"/>
              <a:t> </a:t>
            </a:r>
            <a:r>
              <a:rPr lang="cs-CZ" dirty="0" err="1"/>
              <a:t>relevant</a:t>
            </a:r>
            <a:r>
              <a:rPr lang="cs-CZ" dirty="0"/>
              <a:t> </a:t>
            </a:r>
            <a:r>
              <a:rPr lang="cs-CZ" dirty="0" err="1"/>
              <a:t>national</a:t>
            </a:r>
            <a:r>
              <a:rPr lang="cs-CZ" dirty="0"/>
              <a:t> </a:t>
            </a:r>
            <a:r>
              <a:rPr lang="cs-CZ" dirty="0" err="1"/>
              <a:t>legal</a:t>
            </a:r>
            <a:r>
              <a:rPr lang="cs-CZ" dirty="0"/>
              <a:t> </a:t>
            </a:r>
            <a:r>
              <a:rPr lang="cs-CZ" dirty="0" err="1"/>
              <a:t>system</a:t>
            </a:r>
            <a:r>
              <a:rPr lang="cs-CZ" dirty="0"/>
              <a:t>, </a:t>
            </a:r>
            <a:r>
              <a:rPr lang="cs-CZ" dirty="0" err="1"/>
              <a:t>members</a:t>
            </a:r>
            <a:r>
              <a:rPr lang="cs-CZ" dirty="0"/>
              <a:t> </a:t>
            </a:r>
            <a:r>
              <a:rPr lang="cs-CZ" dirty="0" err="1"/>
              <a:t>of</a:t>
            </a:r>
            <a:r>
              <a:rPr lang="cs-CZ" dirty="0"/>
              <a:t> </a:t>
            </a:r>
            <a:r>
              <a:rPr lang="cs-CZ" dirty="0" err="1"/>
              <a:t>the</a:t>
            </a:r>
            <a:r>
              <a:rPr lang="cs-CZ" dirty="0"/>
              <a:t> </a:t>
            </a:r>
            <a:r>
              <a:rPr lang="cs-CZ" b="1" dirty="0"/>
              <a:t>public </a:t>
            </a:r>
            <a:r>
              <a:rPr lang="cs-CZ" b="1" dirty="0" err="1"/>
              <a:t>concerned</a:t>
            </a:r>
            <a:r>
              <a:rPr lang="cs-CZ" dirty="0"/>
              <a:t>:</a:t>
            </a:r>
          </a:p>
          <a:p>
            <a:pPr lvl="1"/>
            <a:r>
              <a:rPr lang="cs-CZ" dirty="0"/>
              <a:t>a) </a:t>
            </a:r>
            <a:r>
              <a:rPr lang="cs-CZ" dirty="0" err="1"/>
              <a:t>having</a:t>
            </a:r>
            <a:r>
              <a:rPr lang="cs-CZ" dirty="0"/>
              <a:t> a </a:t>
            </a:r>
            <a:r>
              <a:rPr lang="cs-CZ" dirty="0" err="1"/>
              <a:t>sufficient</a:t>
            </a:r>
            <a:r>
              <a:rPr lang="cs-CZ" dirty="0"/>
              <a:t> </a:t>
            </a:r>
            <a:r>
              <a:rPr lang="cs-CZ" dirty="0" err="1"/>
              <a:t>interest</a:t>
            </a:r>
            <a:r>
              <a:rPr lang="cs-CZ" dirty="0"/>
              <a:t>, </a:t>
            </a:r>
            <a:r>
              <a:rPr lang="cs-CZ" dirty="0" err="1"/>
              <a:t>or</a:t>
            </a:r>
            <a:r>
              <a:rPr lang="cs-CZ" dirty="0"/>
              <a:t> </a:t>
            </a:r>
            <a:r>
              <a:rPr lang="cs-CZ" dirty="0" err="1"/>
              <a:t>alternatively</a:t>
            </a:r>
            <a:r>
              <a:rPr lang="cs-CZ" dirty="0"/>
              <a:t>;</a:t>
            </a:r>
          </a:p>
          <a:p>
            <a:pPr lvl="1"/>
            <a:r>
              <a:rPr lang="cs-CZ" dirty="0"/>
              <a:t>b) </a:t>
            </a:r>
            <a:r>
              <a:rPr lang="cs-CZ" dirty="0" err="1"/>
              <a:t>maintaining</a:t>
            </a:r>
            <a:r>
              <a:rPr lang="cs-CZ" dirty="0"/>
              <a:t> </a:t>
            </a:r>
            <a:r>
              <a:rPr lang="cs-CZ" dirty="0" err="1"/>
              <a:t>the</a:t>
            </a:r>
            <a:r>
              <a:rPr lang="cs-CZ" dirty="0"/>
              <a:t> </a:t>
            </a:r>
            <a:r>
              <a:rPr lang="cs-CZ" dirty="0" err="1"/>
              <a:t>impairment</a:t>
            </a:r>
            <a:r>
              <a:rPr lang="cs-CZ" dirty="0"/>
              <a:t> </a:t>
            </a:r>
            <a:r>
              <a:rPr lang="cs-CZ" dirty="0" err="1"/>
              <a:t>of</a:t>
            </a:r>
            <a:r>
              <a:rPr lang="cs-CZ" dirty="0"/>
              <a:t> a </a:t>
            </a:r>
            <a:r>
              <a:rPr lang="cs-CZ" dirty="0" err="1"/>
              <a:t>right</a:t>
            </a:r>
            <a:r>
              <a:rPr lang="cs-CZ" dirty="0"/>
              <a:t>, </a:t>
            </a:r>
            <a:r>
              <a:rPr lang="cs-CZ" dirty="0" err="1"/>
              <a:t>where</a:t>
            </a:r>
            <a:r>
              <a:rPr lang="cs-CZ" dirty="0"/>
              <a:t> </a:t>
            </a:r>
            <a:r>
              <a:rPr lang="cs-CZ" dirty="0" err="1"/>
              <a:t>administrative</a:t>
            </a:r>
            <a:r>
              <a:rPr lang="cs-CZ" dirty="0"/>
              <a:t> </a:t>
            </a:r>
            <a:r>
              <a:rPr lang="cs-CZ" dirty="0" err="1"/>
              <a:t>procedural</a:t>
            </a:r>
            <a:r>
              <a:rPr lang="cs-CZ" dirty="0"/>
              <a:t> </a:t>
            </a:r>
            <a:r>
              <a:rPr lang="cs-CZ" dirty="0" err="1"/>
              <a:t>law</a:t>
            </a:r>
            <a:r>
              <a:rPr lang="cs-CZ" dirty="0"/>
              <a:t> </a:t>
            </a:r>
            <a:r>
              <a:rPr lang="cs-CZ" dirty="0" err="1"/>
              <a:t>of</a:t>
            </a:r>
            <a:r>
              <a:rPr lang="cs-CZ" dirty="0"/>
              <a:t> a </a:t>
            </a:r>
            <a:r>
              <a:rPr lang="cs-CZ" dirty="0" err="1"/>
              <a:t>Member</a:t>
            </a:r>
            <a:r>
              <a:rPr lang="cs-CZ" dirty="0"/>
              <a:t> </a:t>
            </a:r>
            <a:r>
              <a:rPr lang="cs-CZ" dirty="0" err="1"/>
              <a:t>State</a:t>
            </a:r>
            <a:r>
              <a:rPr lang="cs-CZ" dirty="0"/>
              <a:t> </a:t>
            </a:r>
            <a:r>
              <a:rPr lang="cs-CZ" dirty="0" err="1"/>
              <a:t>requires</a:t>
            </a:r>
            <a:r>
              <a:rPr lang="cs-CZ" dirty="0"/>
              <a:t> </a:t>
            </a:r>
            <a:r>
              <a:rPr lang="cs-CZ" dirty="0" err="1"/>
              <a:t>this</a:t>
            </a:r>
            <a:r>
              <a:rPr lang="cs-CZ" dirty="0"/>
              <a:t> as a </a:t>
            </a:r>
            <a:r>
              <a:rPr lang="cs-CZ" dirty="0" err="1"/>
              <a:t>precondition</a:t>
            </a:r>
            <a:r>
              <a:rPr lang="cs-CZ" dirty="0"/>
              <a:t>;</a:t>
            </a:r>
          </a:p>
          <a:p>
            <a:r>
              <a:rPr lang="cs-CZ" dirty="0" err="1"/>
              <a:t>have</a:t>
            </a:r>
            <a:r>
              <a:rPr lang="cs-CZ" dirty="0"/>
              <a:t> </a:t>
            </a:r>
            <a:r>
              <a:rPr lang="cs-CZ" dirty="0" err="1"/>
              <a:t>access</a:t>
            </a:r>
            <a:r>
              <a:rPr lang="cs-CZ" dirty="0"/>
              <a:t> to a </a:t>
            </a:r>
            <a:r>
              <a:rPr lang="cs-CZ" dirty="0" err="1"/>
              <a:t>review</a:t>
            </a:r>
            <a:r>
              <a:rPr lang="cs-CZ" dirty="0"/>
              <a:t> </a:t>
            </a:r>
            <a:r>
              <a:rPr lang="cs-CZ" dirty="0" err="1"/>
              <a:t>procedure</a:t>
            </a:r>
            <a:r>
              <a:rPr lang="cs-CZ" dirty="0"/>
              <a:t> </a:t>
            </a:r>
            <a:r>
              <a:rPr lang="cs-CZ" dirty="0" err="1"/>
              <a:t>before</a:t>
            </a:r>
            <a:r>
              <a:rPr lang="cs-CZ" dirty="0"/>
              <a:t> a </a:t>
            </a:r>
            <a:r>
              <a:rPr lang="cs-CZ" b="1" dirty="0" err="1"/>
              <a:t>court</a:t>
            </a:r>
            <a:r>
              <a:rPr lang="cs-CZ" b="1" dirty="0"/>
              <a:t> </a:t>
            </a:r>
            <a:r>
              <a:rPr lang="cs-CZ" b="1" dirty="0" err="1"/>
              <a:t>of</a:t>
            </a:r>
            <a:r>
              <a:rPr lang="cs-CZ" b="1" dirty="0"/>
              <a:t> </a:t>
            </a:r>
            <a:r>
              <a:rPr lang="cs-CZ" b="1" dirty="0" err="1"/>
              <a:t>law</a:t>
            </a:r>
            <a:r>
              <a:rPr lang="cs-CZ" b="1" dirty="0"/>
              <a:t> </a:t>
            </a:r>
            <a:r>
              <a:rPr lang="cs-CZ" b="1" dirty="0" err="1"/>
              <a:t>or</a:t>
            </a:r>
            <a:r>
              <a:rPr lang="cs-CZ" b="1" dirty="0"/>
              <a:t> </a:t>
            </a:r>
            <a:r>
              <a:rPr lang="cs-CZ" b="1" dirty="0" err="1"/>
              <a:t>another</a:t>
            </a:r>
            <a:r>
              <a:rPr lang="cs-CZ" b="1" dirty="0"/>
              <a:t> independent and </a:t>
            </a:r>
            <a:r>
              <a:rPr lang="cs-CZ" b="1" dirty="0" err="1"/>
              <a:t>impartial</a:t>
            </a:r>
            <a:r>
              <a:rPr lang="cs-CZ" b="1" dirty="0"/>
              <a:t> body</a:t>
            </a:r>
            <a:r>
              <a:rPr lang="cs-CZ" dirty="0"/>
              <a:t> </a:t>
            </a:r>
            <a:r>
              <a:rPr lang="cs-CZ" dirty="0" err="1"/>
              <a:t>established</a:t>
            </a:r>
            <a:r>
              <a:rPr lang="cs-CZ" dirty="0"/>
              <a:t> by </a:t>
            </a:r>
            <a:r>
              <a:rPr lang="cs-CZ" dirty="0" err="1"/>
              <a:t>law</a:t>
            </a:r>
            <a:r>
              <a:rPr lang="cs-CZ" dirty="0"/>
              <a:t> to </a:t>
            </a:r>
            <a:r>
              <a:rPr lang="cs-CZ" dirty="0" err="1"/>
              <a:t>challenge</a:t>
            </a:r>
            <a:r>
              <a:rPr lang="cs-CZ" dirty="0"/>
              <a:t> </a:t>
            </a:r>
            <a:r>
              <a:rPr lang="cs-CZ" dirty="0" err="1"/>
              <a:t>the</a:t>
            </a:r>
            <a:r>
              <a:rPr lang="cs-CZ" dirty="0"/>
              <a:t> </a:t>
            </a:r>
            <a:r>
              <a:rPr lang="cs-CZ" dirty="0" err="1"/>
              <a:t>substantive</a:t>
            </a:r>
            <a:r>
              <a:rPr lang="cs-CZ" dirty="0"/>
              <a:t> </a:t>
            </a:r>
            <a:r>
              <a:rPr lang="cs-CZ" dirty="0" err="1"/>
              <a:t>or</a:t>
            </a:r>
            <a:r>
              <a:rPr lang="cs-CZ" dirty="0"/>
              <a:t> </a:t>
            </a:r>
            <a:r>
              <a:rPr lang="cs-CZ" dirty="0" err="1"/>
              <a:t>procedural</a:t>
            </a:r>
            <a:r>
              <a:rPr lang="cs-CZ" dirty="0"/>
              <a:t> legality </a:t>
            </a:r>
            <a:r>
              <a:rPr lang="cs-CZ" dirty="0" err="1"/>
              <a:t>of</a:t>
            </a:r>
            <a:r>
              <a:rPr lang="cs-CZ" dirty="0"/>
              <a:t> </a:t>
            </a:r>
            <a:r>
              <a:rPr lang="cs-CZ" dirty="0" err="1"/>
              <a:t>decisions</a:t>
            </a:r>
            <a:r>
              <a:rPr lang="cs-CZ" dirty="0"/>
              <a:t>, </a:t>
            </a:r>
            <a:r>
              <a:rPr lang="cs-CZ" dirty="0" err="1"/>
              <a:t>acts</a:t>
            </a:r>
            <a:r>
              <a:rPr lang="cs-CZ" dirty="0"/>
              <a:t> </a:t>
            </a:r>
            <a:r>
              <a:rPr lang="cs-CZ" dirty="0" err="1"/>
              <a:t>or</a:t>
            </a:r>
            <a:r>
              <a:rPr lang="cs-CZ" dirty="0"/>
              <a:t> </a:t>
            </a:r>
            <a:r>
              <a:rPr lang="cs-CZ" dirty="0" err="1"/>
              <a:t>omissions</a:t>
            </a:r>
            <a:r>
              <a:rPr lang="cs-CZ" dirty="0"/>
              <a:t> </a:t>
            </a:r>
            <a:r>
              <a:rPr lang="cs-CZ" dirty="0" err="1"/>
              <a:t>subject</a:t>
            </a:r>
            <a:r>
              <a:rPr lang="cs-CZ" dirty="0"/>
              <a:t> to </a:t>
            </a:r>
            <a:r>
              <a:rPr lang="cs-CZ" dirty="0" err="1"/>
              <a:t>the</a:t>
            </a:r>
            <a:r>
              <a:rPr lang="cs-CZ" dirty="0"/>
              <a:t> public </a:t>
            </a:r>
            <a:r>
              <a:rPr lang="cs-CZ" dirty="0" err="1"/>
              <a:t>participation</a:t>
            </a:r>
            <a:r>
              <a:rPr lang="cs-CZ" dirty="0"/>
              <a:t> </a:t>
            </a:r>
            <a:r>
              <a:rPr lang="cs-CZ" dirty="0" err="1"/>
              <a:t>provisions</a:t>
            </a:r>
            <a:r>
              <a:rPr lang="cs-CZ" dirty="0"/>
              <a:t> </a:t>
            </a:r>
            <a:r>
              <a:rPr lang="cs-CZ" dirty="0" err="1"/>
              <a:t>of</a:t>
            </a:r>
            <a:r>
              <a:rPr lang="cs-CZ" dirty="0"/>
              <a:t> </a:t>
            </a:r>
            <a:r>
              <a:rPr lang="cs-CZ" dirty="0" err="1"/>
              <a:t>this</a:t>
            </a:r>
            <a:r>
              <a:rPr lang="cs-CZ" dirty="0"/>
              <a:t> </a:t>
            </a:r>
            <a:r>
              <a:rPr lang="cs-CZ" dirty="0" err="1"/>
              <a:t>Directive</a:t>
            </a:r>
            <a:r>
              <a:rPr lang="cs-CZ" dirty="0"/>
              <a:t>.</a:t>
            </a:r>
          </a:p>
          <a:p>
            <a:r>
              <a:rPr lang="cs-CZ" dirty="0"/>
              <a:t>2.   </a:t>
            </a:r>
            <a:r>
              <a:rPr lang="cs-CZ" dirty="0" err="1"/>
              <a:t>Member</a:t>
            </a:r>
            <a:r>
              <a:rPr lang="cs-CZ" dirty="0"/>
              <a:t> </a:t>
            </a:r>
            <a:r>
              <a:rPr lang="cs-CZ" dirty="0" err="1"/>
              <a:t>States</a:t>
            </a:r>
            <a:r>
              <a:rPr lang="cs-CZ" dirty="0"/>
              <a:t> </a:t>
            </a:r>
            <a:r>
              <a:rPr lang="cs-CZ" dirty="0" err="1"/>
              <a:t>shall</a:t>
            </a:r>
            <a:r>
              <a:rPr lang="cs-CZ" dirty="0"/>
              <a:t> </a:t>
            </a:r>
            <a:r>
              <a:rPr lang="cs-CZ" dirty="0" err="1"/>
              <a:t>determine</a:t>
            </a:r>
            <a:r>
              <a:rPr lang="cs-CZ" dirty="0"/>
              <a:t> </a:t>
            </a:r>
            <a:r>
              <a:rPr lang="cs-CZ" dirty="0" err="1"/>
              <a:t>at</a:t>
            </a:r>
            <a:r>
              <a:rPr lang="cs-CZ" dirty="0"/>
              <a:t> </a:t>
            </a:r>
            <a:r>
              <a:rPr lang="cs-CZ" b="1" dirty="0" err="1"/>
              <a:t>what</a:t>
            </a:r>
            <a:r>
              <a:rPr lang="cs-CZ" b="1" dirty="0"/>
              <a:t> </a:t>
            </a:r>
            <a:r>
              <a:rPr lang="cs-CZ" b="1" dirty="0" err="1"/>
              <a:t>stage</a:t>
            </a:r>
            <a:r>
              <a:rPr lang="cs-CZ" b="1" dirty="0"/>
              <a:t> </a:t>
            </a:r>
            <a:r>
              <a:rPr lang="cs-CZ" b="1" dirty="0" err="1"/>
              <a:t>the</a:t>
            </a:r>
            <a:r>
              <a:rPr lang="cs-CZ" b="1" dirty="0"/>
              <a:t> </a:t>
            </a:r>
            <a:r>
              <a:rPr lang="cs-CZ" b="1" dirty="0" err="1"/>
              <a:t>decisions</a:t>
            </a:r>
            <a:r>
              <a:rPr lang="cs-CZ" dirty="0"/>
              <a:t>, </a:t>
            </a:r>
            <a:r>
              <a:rPr lang="cs-CZ" dirty="0" err="1"/>
              <a:t>acts</a:t>
            </a:r>
            <a:r>
              <a:rPr lang="cs-CZ" dirty="0"/>
              <a:t> </a:t>
            </a:r>
            <a:r>
              <a:rPr lang="cs-CZ" dirty="0" err="1"/>
              <a:t>or</a:t>
            </a:r>
            <a:r>
              <a:rPr lang="cs-CZ" dirty="0"/>
              <a:t> </a:t>
            </a:r>
            <a:r>
              <a:rPr lang="cs-CZ" dirty="0" err="1"/>
              <a:t>omissions</a:t>
            </a:r>
            <a:r>
              <a:rPr lang="cs-CZ" dirty="0"/>
              <a:t> </a:t>
            </a:r>
            <a:r>
              <a:rPr lang="cs-CZ" dirty="0" err="1"/>
              <a:t>may</a:t>
            </a:r>
            <a:r>
              <a:rPr lang="cs-CZ" dirty="0"/>
              <a:t> </a:t>
            </a:r>
            <a:r>
              <a:rPr lang="cs-CZ" dirty="0" err="1"/>
              <a:t>be</a:t>
            </a:r>
            <a:r>
              <a:rPr lang="cs-CZ" dirty="0"/>
              <a:t> </a:t>
            </a:r>
            <a:r>
              <a:rPr lang="cs-CZ" dirty="0" err="1"/>
              <a:t>challenged</a:t>
            </a:r>
            <a:r>
              <a:rPr lang="cs-CZ" dirty="0"/>
              <a:t>.</a:t>
            </a:r>
          </a:p>
          <a:p>
            <a:r>
              <a:rPr lang="cs-CZ" dirty="0"/>
              <a:t>3.   </a:t>
            </a:r>
            <a:r>
              <a:rPr lang="cs-CZ" dirty="0" err="1"/>
              <a:t>What</a:t>
            </a:r>
            <a:r>
              <a:rPr lang="cs-CZ" dirty="0"/>
              <a:t> </a:t>
            </a:r>
            <a:r>
              <a:rPr lang="cs-CZ" dirty="0" err="1"/>
              <a:t>constitutes</a:t>
            </a:r>
            <a:r>
              <a:rPr lang="cs-CZ" dirty="0"/>
              <a:t> a </a:t>
            </a:r>
            <a:r>
              <a:rPr lang="cs-CZ" dirty="0" err="1"/>
              <a:t>sufficient</a:t>
            </a:r>
            <a:r>
              <a:rPr lang="cs-CZ" dirty="0"/>
              <a:t> </a:t>
            </a:r>
            <a:r>
              <a:rPr lang="cs-CZ" dirty="0" err="1"/>
              <a:t>interest</a:t>
            </a:r>
            <a:r>
              <a:rPr lang="cs-CZ" dirty="0"/>
              <a:t> and </a:t>
            </a:r>
            <a:r>
              <a:rPr lang="cs-CZ" dirty="0" err="1"/>
              <a:t>impairment</a:t>
            </a:r>
            <a:r>
              <a:rPr lang="cs-CZ" dirty="0"/>
              <a:t> </a:t>
            </a:r>
            <a:r>
              <a:rPr lang="cs-CZ" dirty="0" err="1"/>
              <a:t>of</a:t>
            </a:r>
            <a:r>
              <a:rPr lang="cs-CZ" dirty="0"/>
              <a:t> a </a:t>
            </a:r>
            <a:r>
              <a:rPr lang="cs-CZ" dirty="0" err="1"/>
              <a:t>right</a:t>
            </a:r>
            <a:r>
              <a:rPr lang="cs-CZ" dirty="0"/>
              <a:t> </a:t>
            </a:r>
            <a:r>
              <a:rPr lang="cs-CZ" dirty="0" err="1"/>
              <a:t>shall</a:t>
            </a:r>
            <a:r>
              <a:rPr lang="cs-CZ" dirty="0"/>
              <a:t> </a:t>
            </a:r>
            <a:r>
              <a:rPr lang="cs-CZ" dirty="0" err="1"/>
              <a:t>be</a:t>
            </a:r>
            <a:r>
              <a:rPr lang="cs-CZ" dirty="0"/>
              <a:t> </a:t>
            </a:r>
            <a:r>
              <a:rPr lang="cs-CZ" dirty="0" err="1"/>
              <a:t>determined</a:t>
            </a:r>
            <a:r>
              <a:rPr lang="cs-CZ" dirty="0"/>
              <a:t> by </a:t>
            </a:r>
            <a:r>
              <a:rPr lang="cs-CZ" dirty="0" err="1"/>
              <a:t>the</a:t>
            </a:r>
            <a:r>
              <a:rPr lang="cs-CZ" dirty="0"/>
              <a:t> </a:t>
            </a:r>
            <a:r>
              <a:rPr lang="cs-CZ" dirty="0" err="1"/>
              <a:t>Member</a:t>
            </a:r>
            <a:r>
              <a:rPr lang="cs-CZ" dirty="0"/>
              <a:t> </a:t>
            </a:r>
            <a:r>
              <a:rPr lang="cs-CZ" dirty="0" err="1"/>
              <a:t>States</a:t>
            </a:r>
            <a:r>
              <a:rPr lang="cs-CZ" dirty="0"/>
              <a:t>, </a:t>
            </a:r>
            <a:r>
              <a:rPr lang="cs-CZ" dirty="0" err="1"/>
              <a:t>consistently</a:t>
            </a:r>
            <a:r>
              <a:rPr lang="cs-CZ" dirty="0"/>
              <a:t> </a:t>
            </a:r>
            <a:r>
              <a:rPr lang="cs-CZ" dirty="0" err="1"/>
              <a:t>with</a:t>
            </a:r>
            <a:r>
              <a:rPr lang="cs-CZ" dirty="0"/>
              <a:t> </a:t>
            </a:r>
            <a:r>
              <a:rPr lang="cs-CZ" dirty="0" err="1"/>
              <a:t>the</a:t>
            </a:r>
            <a:r>
              <a:rPr lang="cs-CZ" dirty="0"/>
              <a:t> </a:t>
            </a:r>
            <a:r>
              <a:rPr lang="cs-CZ" dirty="0" err="1"/>
              <a:t>objective</a:t>
            </a:r>
            <a:r>
              <a:rPr lang="cs-CZ" dirty="0"/>
              <a:t> </a:t>
            </a:r>
            <a:r>
              <a:rPr lang="cs-CZ" dirty="0" err="1"/>
              <a:t>of</a:t>
            </a:r>
            <a:r>
              <a:rPr lang="cs-CZ" dirty="0"/>
              <a:t> </a:t>
            </a:r>
            <a:r>
              <a:rPr lang="cs-CZ" dirty="0" err="1"/>
              <a:t>giving</a:t>
            </a:r>
            <a:r>
              <a:rPr lang="cs-CZ" dirty="0"/>
              <a:t> </a:t>
            </a:r>
            <a:r>
              <a:rPr lang="cs-CZ" dirty="0" err="1"/>
              <a:t>the</a:t>
            </a:r>
            <a:r>
              <a:rPr lang="cs-CZ" dirty="0"/>
              <a:t> public </a:t>
            </a:r>
            <a:r>
              <a:rPr lang="cs-CZ" dirty="0" err="1"/>
              <a:t>concerned</a:t>
            </a:r>
            <a:r>
              <a:rPr lang="cs-CZ" dirty="0"/>
              <a:t> </a:t>
            </a:r>
            <a:r>
              <a:rPr lang="cs-CZ" dirty="0" err="1"/>
              <a:t>wide</a:t>
            </a:r>
            <a:r>
              <a:rPr lang="cs-CZ" dirty="0"/>
              <a:t> </a:t>
            </a:r>
            <a:r>
              <a:rPr lang="cs-CZ" dirty="0" err="1"/>
              <a:t>access</a:t>
            </a:r>
            <a:r>
              <a:rPr lang="cs-CZ" dirty="0"/>
              <a:t> to justice. To </a:t>
            </a:r>
            <a:r>
              <a:rPr lang="cs-CZ" dirty="0" err="1"/>
              <a:t>that</a:t>
            </a:r>
            <a:r>
              <a:rPr lang="cs-CZ" dirty="0"/>
              <a:t> end, </a:t>
            </a:r>
            <a:r>
              <a:rPr lang="cs-CZ" dirty="0" err="1"/>
              <a:t>the</a:t>
            </a:r>
            <a:r>
              <a:rPr lang="cs-CZ" dirty="0"/>
              <a:t> </a:t>
            </a:r>
            <a:r>
              <a:rPr lang="cs-CZ" dirty="0" err="1"/>
              <a:t>interest</a:t>
            </a:r>
            <a:r>
              <a:rPr lang="cs-CZ" dirty="0"/>
              <a:t> </a:t>
            </a:r>
            <a:r>
              <a:rPr lang="cs-CZ" dirty="0" err="1"/>
              <a:t>of</a:t>
            </a:r>
            <a:r>
              <a:rPr lang="cs-CZ" dirty="0"/>
              <a:t> </a:t>
            </a:r>
            <a:r>
              <a:rPr lang="cs-CZ" dirty="0" err="1"/>
              <a:t>any</a:t>
            </a:r>
            <a:r>
              <a:rPr lang="cs-CZ" dirty="0"/>
              <a:t> </a:t>
            </a:r>
            <a:r>
              <a:rPr lang="cs-CZ" b="1" dirty="0"/>
              <a:t>non-</a:t>
            </a:r>
            <a:r>
              <a:rPr lang="cs-CZ" b="1" dirty="0" err="1"/>
              <a:t>governmental</a:t>
            </a:r>
            <a:r>
              <a:rPr lang="cs-CZ" b="1" dirty="0"/>
              <a:t> </a:t>
            </a:r>
            <a:r>
              <a:rPr lang="cs-CZ" b="1" dirty="0" err="1"/>
              <a:t>organisation</a:t>
            </a:r>
            <a:r>
              <a:rPr lang="cs-CZ" b="1" dirty="0"/>
              <a:t> </a:t>
            </a:r>
            <a:r>
              <a:rPr lang="cs-CZ" dirty="0"/>
              <a:t>meeting </a:t>
            </a:r>
            <a:r>
              <a:rPr lang="cs-CZ" dirty="0" err="1"/>
              <a:t>the</a:t>
            </a:r>
            <a:r>
              <a:rPr lang="cs-CZ" dirty="0"/>
              <a:t> </a:t>
            </a:r>
            <a:r>
              <a:rPr lang="cs-CZ" dirty="0" err="1"/>
              <a:t>requirements</a:t>
            </a:r>
            <a:r>
              <a:rPr lang="cs-CZ" dirty="0"/>
              <a:t> </a:t>
            </a:r>
            <a:r>
              <a:rPr lang="cs-CZ" dirty="0" err="1"/>
              <a:t>referred</a:t>
            </a:r>
            <a:r>
              <a:rPr lang="cs-CZ" dirty="0"/>
              <a:t> to in </a:t>
            </a:r>
            <a:r>
              <a:rPr lang="cs-CZ" dirty="0" err="1"/>
              <a:t>Article</a:t>
            </a:r>
            <a:r>
              <a:rPr lang="cs-CZ" dirty="0"/>
              <a:t> 1(2) </a:t>
            </a:r>
            <a:r>
              <a:rPr lang="cs-CZ" dirty="0" err="1"/>
              <a:t>shall</a:t>
            </a:r>
            <a:r>
              <a:rPr lang="cs-CZ" dirty="0"/>
              <a:t> </a:t>
            </a:r>
            <a:r>
              <a:rPr lang="cs-CZ" dirty="0" err="1"/>
              <a:t>be</a:t>
            </a:r>
            <a:r>
              <a:rPr lang="cs-CZ" dirty="0"/>
              <a:t> </a:t>
            </a:r>
            <a:r>
              <a:rPr lang="cs-CZ" dirty="0" err="1"/>
              <a:t>deemed</a:t>
            </a:r>
            <a:r>
              <a:rPr lang="cs-CZ" dirty="0"/>
              <a:t> </a:t>
            </a:r>
            <a:r>
              <a:rPr lang="cs-CZ" dirty="0" err="1"/>
              <a:t>sufficient</a:t>
            </a:r>
            <a:r>
              <a:rPr lang="cs-CZ" dirty="0"/>
              <a:t> </a:t>
            </a:r>
            <a:r>
              <a:rPr lang="cs-CZ" dirty="0" err="1"/>
              <a:t>for</a:t>
            </a:r>
            <a:r>
              <a:rPr lang="cs-CZ" dirty="0"/>
              <a:t> </a:t>
            </a:r>
            <a:r>
              <a:rPr lang="cs-CZ" dirty="0" err="1"/>
              <a:t>the</a:t>
            </a:r>
            <a:r>
              <a:rPr lang="cs-CZ" dirty="0"/>
              <a:t> </a:t>
            </a:r>
            <a:r>
              <a:rPr lang="cs-CZ" dirty="0" err="1"/>
              <a:t>purpose</a:t>
            </a:r>
            <a:r>
              <a:rPr lang="cs-CZ" dirty="0"/>
              <a:t> </a:t>
            </a:r>
            <a:r>
              <a:rPr lang="cs-CZ" dirty="0" err="1"/>
              <a:t>of</a:t>
            </a:r>
            <a:r>
              <a:rPr lang="cs-CZ" dirty="0"/>
              <a:t> point (a) </a:t>
            </a:r>
            <a:r>
              <a:rPr lang="cs-CZ" dirty="0" err="1"/>
              <a:t>of</a:t>
            </a:r>
            <a:r>
              <a:rPr lang="cs-CZ" dirty="0"/>
              <a:t> </a:t>
            </a:r>
            <a:r>
              <a:rPr lang="cs-CZ" dirty="0" err="1"/>
              <a:t>paragraph</a:t>
            </a:r>
            <a:r>
              <a:rPr lang="cs-CZ" dirty="0"/>
              <a:t> 1 </a:t>
            </a:r>
            <a:r>
              <a:rPr lang="cs-CZ" dirty="0" err="1"/>
              <a:t>of</a:t>
            </a:r>
            <a:r>
              <a:rPr lang="cs-CZ" dirty="0"/>
              <a:t> </a:t>
            </a:r>
            <a:r>
              <a:rPr lang="cs-CZ" dirty="0" err="1"/>
              <a:t>this</a:t>
            </a:r>
            <a:r>
              <a:rPr lang="cs-CZ" dirty="0"/>
              <a:t> </a:t>
            </a:r>
            <a:r>
              <a:rPr lang="cs-CZ" dirty="0" err="1"/>
              <a:t>Article</a:t>
            </a:r>
            <a:r>
              <a:rPr lang="cs-CZ" dirty="0"/>
              <a:t>. Such </a:t>
            </a:r>
            <a:r>
              <a:rPr lang="cs-CZ" dirty="0" err="1"/>
              <a:t>organisations</a:t>
            </a:r>
            <a:r>
              <a:rPr lang="cs-CZ" dirty="0"/>
              <a:t> </a:t>
            </a:r>
            <a:r>
              <a:rPr lang="cs-CZ" dirty="0" err="1"/>
              <a:t>shall</a:t>
            </a:r>
            <a:r>
              <a:rPr lang="cs-CZ" dirty="0"/>
              <a:t> </a:t>
            </a:r>
            <a:r>
              <a:rPr lang="cs-CZ" dirty="0" err="1"/>
              <a:t>also</a:t>
            </a:r>
            <a:r>
              <a:rPr lang="cs-CZ" dirty="0"/>
              <a:t> </a:t>
            </a:r>
            <a:r>
              <a:rPr lang="cs-CZ" dirty="0" err="1"/>
              <a:t>be</a:t>
            </a:r>
            <a:r>
              <a:rPr lang="cs-CZ" dirty="0"/>
              <a:t> </a:t>
            </a:r>
            <a:r>
              <a:rPr lang="cs-CZ" dirty="0" err="1"/>
              <a:t>deemed</a:t>
            </a:r>
            <a:r>
              <a:rPr lang="cs-CZ" dirty="0"/>
              <a:t> to </a:t>
            </a:r>
            <a:r>
              <a:rPr lang="cs-CZ" dirty="0" err="1"/>
              <a:t>have</a:t>
            </a:r>
            <a:r>
              <a:rPr lang="cs-CZ" dirty="0"/>
              <a:t> </a:t>
            </a:r>
            <a:r>
              <a:rPr lang="cs-CZ" dirty="0" err="1"/>
              <a:t>rights</a:t>
            </a:r>
            <a:r>
              <a:rPr lang="cs-CZ" dirty="0"/>
              <a:t> </a:t>
            </a:r>
            <a:r>
              <a:rPr lang="cs-CZ" dirty="0" err="1"/>
              <a:t>capable</a:t>
            </a:r>
            <a:r>
              <a:rPr lang="cs-CZ" dirty="0"/>
              <a:t> </a:t>
            </a:r>
            <a:r>
              <a:rPr lang="cs-CZ" dirty="0" err="1"/>
              <a:t>of</a:t>
            </a:r>
            <a:r>
              <a:rPr lang="cs-CZ" dirty="0"/>
              <a:t> </a:t>
            </a:r>
            <a:r>
              <a:rPr lang="cs-CZ" dirty="0" err="1"/>
              <a:t>being</a:t>
            </a:r>
            <a:r>
              <a:rPr lang="cs-CZ" dirty="0"/>
              <a:t> </a:t>
            </a:r>
            <a:r>
              <a:rPr lang="cs-CZ" dirty="0" err="1"/>
              <a:t>impaired</a:t>
            </a:r>
            <a:r>
              <a:rPr lang="cs-CZ" dirty="0"/>
              <a:t> </a:t>
            </a:r>
            <a:r>
              <a:rPr lang="cs-CZ" dirty="0" err="1"/>
              <a:t>for</a:t>
            </a:r>
            <a:r>
              <a:rPr lang="cs-CZ" dirty="0"/>
              <a:t> </a:t>
            </a:r>
            <a:r>
              <a:rPr lang="cs-CZ" dirty="0" err="1"/>
              <a:t>the</a:t>
            </a:r>
            <a:r>
              <a:rPr lang="cs-CZ" dirty="0"/>
              <a:t> </a:t>
            </a:r>
            <a:r>
              <a:rPr lang="cs-CZ" dirty="0" err="1"/>
              <a:t>purpose</a:t>
            </a:r>
            <a:r>
              <a:rPr lang="cs-CZ" dirty="0"/>
              <a:t> </a:t>
            </a:r>
            <a:r>
              <a:rPr lang="cs-CZ" dirty="0" err="1"/>
              <a:t>of</a:t>
            </a:r>
            <a:r>
              <a:rPr lang="cs-CZ" dirty="0"/>
              <a:t> point (b) </a:t>
            </a:r>
            <a:r>
              <a:rPr lang="cs-CZ" dirty="0" err="1"/>
              <a:t>of</a:t>
            </a:r>
            <a:r>
              <a:rPr lang="cs-CZ" dirty="0"/>
              <a:t> </a:t>
            </a:r>
            <a:r>
              <a:rPr lang="cs-CZ" dirty="0" err="1"/>
              <a:t>paragraph</a:t>
            </a:r>
            <a:r>
              <a:rPr lang="cs-CZ" dirty="0"/>
              <a:t> 1 </a:t>
            </a:r>
            <a:r>
              <a:rPr lang="cs-CZ" dirty="0" err="1"/>
              <a:t>of</a:t>
            </a:r>
            <a:r>
              <a:rPr lang="cs-CZ" dirty="0"/>
              <a:t> </a:t>
            </a:r>
            <a:r>
              <a:rPr lang="cs-CZ" dirty="0" err="1"/>
              <a:t>this</a:t>
            </a:r>
            <a:r>
              <a:rPr lang="cs-CZ" dirty="0"/>
              <a:t> </a:t>
            </a:r>
            <a:r>
              <a:rPr lang="cs-CZ" dirty="0" err="1"/>
              <a:t>Article</a:t>
            </a:r>
            <a:r>
              <a:rPr lang="cs-CZ" dirty="0"/>
              <a:t>.</a:t>
            </a:r>
          </a:p>
          <a:p>
            <a:r>
              <a:rPr lang="cs-CZ" dirty="0"/>
              <a:t>4.   </a:t>
            </a:r>
            <a:r>
              <a:rPr lang="cs-CZ" dirty="0" err="1"/>
              <a:t>The</a:t>
            </a:r>
            <a:r>
              <a:rPr lang="cs-CZ" dirty="0"/>
              <a:t> </a:t>
            </a:r>
            <a:r>
              <a:rPr lang="cs-CZ" dirty="0" err="1"/>
              <a:t>provisions</a:t>
            </a:r>
            <a:r>
              <a:rPr lang="cs-CZ" dirty="0"/>
              <a:t> </a:t>
            </a:r>
            <a:r>
              <a:rPr lang="cs-CZ" dirty="0" err="1"/>
              <a:t>of</a:t>
            </a:r>
            <a:r>
              <a:rPr lang="cs-CZ" dirty="0"/>
              <a:t> </a:t>
            </a:r>
            <a:r>
              <a:rPr lang="cs-CZ" dirty="0" err="1"/>
              <a:t>this</a:t>
            </a:r>
            <a:r>
              <a:rPr lang="cs-CZ" dirty="0"/>
              <a:t> </a:t>
            </a:r>
            <a:r>
              <a:rPr lang="cs-CZ" dirty="0" err="1"/>
              <a:t>Article</a:t>
            </a:r>
            <a:r>
              <a:rPr lang="cs-CZ" dirty="0"/>
              <a:t> </a:t>
            </a:r>
            <a:r>
              <a:rPr lang="cs-CZ" dirty="0" err="1"/>
              <a:t>shall</a:t>
            </a:r>
            <a:r>
              <a:rPr lang="cs-CZ" dirty="0"/>
              <a:t> </a:t>
            </a:r>
            <a:r>
              <a:rPr lang="cs-CZ" b="1" dirty="0"/>
              <a:t>not </a:t>
            </a:r>
            <a:r>
              <a:rPr lang="cs-CZ" b="1" dirty="0" err="1"/>
              <a:t>exclude</a:t>
            </a:r>
            <a:r>
              <a:rPr lang="cs-CZ" b="1" dirty="0"/>
              <a:t> </a:t>
            </a:r>
            <a:r>
              <a:rPr lang="cs-CZ" b="1" dirty="0" err="1"/>
              <a:t>the</a:t>
            </a:r>
            <a:r>
              <a:rPr lang="cs-CZ" b="1" dirty="0"/>
              <a:t> </a:t>
            </a:r>
            <a:r>
              <a:rPr lang="cs-CZ" b="1" dirty="0" err="1"/>
              <a:t>possibility</a:t>
            </a:r>
            <a:r>
              <a:rPr lang="cs-CZ" b="1" dirty="0"/>
              <a:t> </a:t>
            </a:r>
            <a:r>
              <a:rPr lang="cs-CZ" b="1" dirty="0" err="1"/>
              <a:t>of</a:t>
            </a:r>
            <a:r>
              <a:rPr lang="cs-CZ" b="1" dirty="0"/>
              <a:t> a </a:t>
            </a:r>
            <a:r>
              <a:rPr lang="cs-CZ" b="1" dirty="0" err="1"/>
              <a:t>preliminary</a:t>
            </a:r>
            <a:r>
              <a:rPr lang="cs-CZ" b="1" dirty="0"/>
              <a:t> </a:t>
            </a:r>
            <a:r>
              <a:rPr lang="cs-CZ" b="1" dirty="0" err="1"/>
              <a:t>review</a:t>
            </a:r>
            <a:r>
              <a:rPr lang="cs-CZ" b="1" dirty="0"/>
              <a:t> </a:t>
            </a:r>
            <a:r>
              <a:rPr lang="cs-CZ" dirty="0" err="1"/>
              <a:t>procedure</a:t>
            </a:r>
            <a:r>
              <a:rPr lang="cs-CZ" dirty="0"/>
              <a:t> </a:t>
            </a:r>
            <a:r>
              <a:rPr lang="cs-CZ" dirty="0" err="1"/>
              <a:t>before</a:t>
            </a:r>
            <a:r>
              <a:rPr lang="cs-CZ" dirty="0"/>
              <a:t> </a:t>
            </a:r>
            <a:r>
              <a:rPr lang="cs-CZ" dirty="0" err="1"/>
              <a:t>an</a:t>
            </a:r>
            <a:r>
              <a:rPr lang="cs-CZ" dirty="0"/>
              <a:t> </a:t>
            </a:r>
            <a:r>
              <a:rPr lang="cs-CZ" dirty="0" err="1"/>
              <a:t>administrative</a:t>
            </a:r>
            <a:r>
              <a:rPr lang="cs-CZ" dirty="0"/>
              <a:t> </a:t>
            </a:r>
            <a:r>
              <a:rPr lang="cs-CZ" dirty="0" err="1"/>
              <a:t>authority</a:t>
            </a:r>
            <a:r>
              <a:rPr lang="cs-CZ" dirty="0"/>
              <a:t> and </a:t>
            </a:r>
            <a:r>
              <a:rPr lang="cs-CZ" dirty="0" err="1"/>
              <a:t>shall</a:t>
            </a:r>
            <a:r>
              <a:rPr lang="cs-CZ" dirty="0"/>
              <a:t> not </a:t>
            </a:r>
            <a:r>
              <a:rPr lang="cs-CZ" dirty="0" err="1"/>
              <a:t>affect</a:t>
            </a:r>
            <a:r>
              <a:rPr lang="cs-CZ" dirty="0"/>
              <a:t> </a:t>
            </a:r>
            <a:r>
              <a:rPr lang="cs-CZ" dirty="0" err="1"/>
              <a:t>the</a:t>
            </a:r>
            <a:r>
              <a:rPr lang="cs-CZ" dirty="0"/>
              <a:t> </a:t>
            </a:r>
            <a:r>
              <a:rPr lang="cs-CZ" dirty="0" err="1"/>
              <a:t>requirement</a:t>
            </a:r>
            <a:r>
              <a:rPr lang="cs-CZ" dirty="0"/>
              <a:t> </a:t>
            </a:r>
            <a:r>
              <a:rPr lang="cs-CZ" dirty="0" err="1"/>
              <a:t>of</a:t>
            </a:r>
            <a:r>
              <a:rPr lang="cs-CZ" dirty="0"/>
              <a:t> </a:t>
            </a:r>
            <a:r>
              <a:rPr lang="cs-CZ" dirty="0" err="1"/>
              <a:t>exhaustion</a:t>
            </a:r>
            <a:r>
              <a:rPr lang="cs-CZ" dirty="0"/>
              <a:t> </a:t>
            </a:r>
            <a:r>
              <a:rPr lang="cs-CZ" dirty="0" err="1"/>
              <a:t>of</a:t>
            </a:r>
            <a:r>
              <a:rPr lang="cs-CZ" dirty="0"/>
              <a:t> </a:t>
            </a:r>
            <a:r>
              <a:rPr lang="cs-CZ" dirty="0" err="1"/>
              <a:t>administrative</a:t>
            </a:r>
            <a:r>
              <a:rPr lang="cs-CZ" dirty="0"/>
              <a:t> </a:t>
            </a:r>
            <a:r>
              <a:rPr lang="cs-CZ" dirty="0" err="1"/>
              <a:t>review</a:t>
            </a:r>
            <a:r>
              <a:rPr lang="cs-CZ" dirty="0"/>
              <a:t> </a:t>
            </a:r>
            <a:r>
              <a:rPr lang="cs-CZ" dirty="0" err="1"/>
              <a:t>procedures</a:t>
            </a:r>
            <a:r>
              <a:rPr lang="cs-CZ" dirty="0"/>
              <a:t> prior to </a:t>
            </a:r>
            <a:r>
              <a:rPr lang="cs-CZ" dirty="0" err="1"/>
              <a:t>recourse</a:t>
            </a:r>
            <a:r>
              <a:rPr lang="cs-CZ" dirty="0"/>
              <a:t> to </a:t>
            </a:r>
            <a:r>
              <a:rPr lang="cs-CZ" dirty="0" err="1"/>
              <a:t>judicial</a:t>
            </a:r>
            <a:r>
              <a:rPr lang="cs-CZ" dirty="0"/>
              <a:t> </a:t>
            </a:r>
            <a:r>
              <a:rPr lang="cs-CZ" dirty="0" err="1"/>
              <a:t>review</a:t>
            </a:r>
            <a:r>
              <a:rPr lang="cs-CZ" dirty="0"/>
              <a:t> </a:t>
            </a:r>
            <a:r>
              <a:rPr lang="cs-CZ" dirty="0" err="1"/>
              <a:t>procedures</a:t>
            </a:r>
            <a:r>
              <a:rPr lang="cs-CZ" dirty="0"/>
              <a:t>, </a:t>
            </a:r>
            <a:r>
              <a:rPr lang="cs-CZ" dirty="0" err="1"/>
              <a:t>where</a:t>
            </a:r>
            <a:r>
              <a:rPr lang="cs-CZ" dirty="0"/>
              <a:t> such a </a:t>
            </a:r>
            <a:r>
              <a:rPr lang="cs-CZ" dirty="0" err="1"/>
              <a:t>requirement</a:t>
            </a:r>
            <a:r>
              <a:rPr lang="cs-CZ" dirty="0"/>
              <a:t> </a:t>
            </a:r>
            <a:r>
              <a:rPr lang="cs-CZ" dirty="0" err="1"/>
              <a:t>exists</a:t>
            </a:r>
            <a:r>
              <a:rPr lang="cs-CZ" dirty="0"/>
              <a:t> </a:t>
            </a:r>
            <a:r>
              <a:rPr lang="cs-CZ" dirty="0" err="1"/>
              <a:t>under</a:t>
            </a:r>
            <a:r>
              <a:rPr lang="cs-CZ" dirty="0"/>
              <a:t> </a:t>
            </a:r>
            <a:r>
              <a:rPr lang="cs-CZ" dirty="0" err="1"/>
              <a:t>national</a:t>
            </a:r>
            <a:r>
              <a:rPr lang="cs-CZ" dirty="0"/>
              <a:t> </a:t>
            </a:r>
            <a:r>
              <a:rPr lang="cs-CZ" dirty="0" err="1"/>
              <a:t>law</a:t>
            </a:r>
            <a:r>
              <a:rPr lang="cs-CZ" dirty="0"/>
              <a:t>.</a:t>
            </a:r>
          </a:p>
          <a:p>
            <a:r>
              <a:rPr lang="cs-CZ" dirty="0" err="1"/>
              <a:t>Any</a:t>
            </a:r>
            <a:r>
              <a:rPr lang="cs-CZ" dirty="0"/>
              <a:t> such </a:t>
            </a:r>
            <a:r>
              <a:rPr lang="cs-CZ" dirty="0" err="1"/>
              <a:t>procedure</a:t>
            </a:r>
            <a:r>
              <a:rPr lang="cs-CZ" dirty="0"/>
              <a:t> </a:t>
            </a:r>
            <a:r>
              <a:rPr lang="cs-CZ" dirty="0" err="1"/>
              <a:t>shall</a:t>
            </a:r>
            <a:r>
              <a:rPr lang="cs-CZ" dirty="0"/>
              <a:t> </a:t>
            </a:r>
            <a:r>
              <a:rPr lang="cs-CZ" dirty="0" err="1"/>
              <a:t>be</a:t>
            </a:r>
            <a:r>
              <a:rPr lang="cs-CZ" dirty="0"/>
              <a:t> </a:t>
            </a:r>
            <a:r>
              <a:rPr lang="cs-CZ" b="1" dirty="0"/>
              <a:t>fair, </a:t>
            </a:r>
            <a:r>
              <a:rPr lang="cs-CZ" b="1" dirty="0" err="1"/>
              <a:t>equitable</a:t>
            </a:r>
            <a:r>
              <a:rPr lang="cs-CZ" b="1" dirty="0"/>
              <a:t>, </a:t>
            </a:r>
            <a:r>
              <a:rPr lang="cs-CZ" b="1" dirty="0" err="1"/>
              <a:t>timely</a:t>
            </a:r>
            <a:r>
              <a:rPr lang="cs-CZ" b="1" dirty="0"/>
              <a:t> and not </a:t>
            </a:r>
            <a:r>
              <a:rPr lang="cs-CZ" b="1" dirty="0" err="1"/>
              <a:t>prohibitively</a:t>
            </a:r>
            <a:r>
              <a:rPr lang="cs-CZ" b="1" dirty="0"/>
              <a:t> </a:t>
            </a:r>
            <a:r>
              <a:rPr lang="cs-CZ" b="1" dirty="0" err="1"/>
              <a:t>expensive</a:t>
            </a:r>
            <a:r>
              <a:rPr lang="cs-CZ" dirty="0"/>
              <a:t>.</a:t>
            </a:r>
          </a:p>
          <a:p>
            <a:r>
              <a:rPr lang="cs-CZ" dirty="0"/>
              <a:t>5.   In </a:t>
            </a:r>
            <a:r>
              <a:rPr lang="cs-CZ" dirty="0" err="1"/>
              <a:t>order</a:t>
            </a:r>
            <a:r>
              <a:rPr lang="cs-CZ" dirty="0"/>
              <a:t> to </a:t>
            </a:r>
            <a:r>
              <a:rPr lang="cs-CZ" dirty="0" err="1"/>
              <a:t>further</a:t>
            </a:r>
            <a:r>
              <a:rPr lang="cs-CZ" dirty="0"/>
              <a:t> </a:t>
            </a:r>
            <a:r>
              <a:rPr lang="cs-CZ" dirty="0" err="1"/>
              <a:t>the</a:t>
            </a:r>
            <a:r>
              <a:rPr lang="cs-CZ" dirty="0"/>
              <a:t> </a:t>
            </a:r>
            <a:r>
              <a:rPr lang="cs-CZ" dirty="0" err="1"/>
              <a:t>effectiveness</a:t>
            </a:r>
            <a:r>
              <a:rPr lang="cs-CZ" dirty="0"/>
              <a:t> </a:t>
            </a:r>
            <a:r>
              <a:rPr lang="cs-CZ" dirty="0" err="1"/>
              <a:t>of</a:t>
            </a:r>
            <a:r>
              <a:rPr lang="cs-CZ" dirty="0"/>
              <a:t> </a:t>
            </a:r>
            <a:r>
              <a:rPr lang="cs-CZ" dirty="0" err="1"/>
              <a:t>the</a:t>
            </a:r>
            <a:r>
              <a:rPr lang="cs-CZ" dirty="0"/>
              <a:t> </a:t>
            </a:r>
            <a:r>
              <a:rPr lang="cs-CZ" dirty="0" err="1"/>
              <a:t>provisions</a:t>
            </a:r>
            <a:r>
              <a:rPr lang="cs-CZ" dirty="0"/>
              <a:t> </a:t>
            </a:r>
            <a:r>
              <a:rPr lang="cs-CZ" dirty="0" err="1"/>
              <a:t>of</a:t>
            </a:r>
            <a:r>
              <a:rPr lang="cs-CZ" dirty="0"/>
              <a:t> </a:t>
            </a:r>
            <a:r>
              <a:rPr lang="cs-CZ" dirty="0" err="1"/>
              <a:t>this</a:t>
            </a:r>
            <a:r>
              <a:rPr lang="cs-CZ" dirty="0"/>
              <a:t> </a:t>
            </a:r>
            <a:r>
              <a:rPr lang="cs-CZ" dirty="0" err="1"/>
              <a:t>Article</a:t>
            </a:r>
            <a:r>
              <a:rPr lang="cs-CZ" dirty="0"/>
              <a:t>, </a:t>
            </a:r>
            <a:r>
              <a:rPr lang="cs-CZ" dirty="0" err="1"/>
              <a:t>Member</a:t>
            </a:r>
            <a:r>
              <a:rPr lang="cs-CZ" dirty="0"/>
              <a:t> </a:t>
            </a:r>
            <a:r>
              <a:rPr lang="cs-CZ" dirty="0" err="1"/>
              <a:t>States</a:t>
            </a:r>
            <a:r>
              <a:rPr lang="cs-CZ" dirty="0"/>
              <a:t> </a:t>
            </a:r>
            <a:r>
              <a:rPr lang="cs-CZ" dirty="0" err="1"/>
              <a:t>shall</a:t>
            </a:r>
            <a:r>
              <a:rPr lang="cs-CZ" dirty="0"/>
              <a:t> </a:t>
            </a:r>
            <a:r>
              <a:rPr lang="cs-CZ" dirty="0" err="1"/>
              <a:t>ensure</a:t>
            </a:r>
            <a:r>
              <a:rPr lang="cs-CZ" dirty="0"/>
              <a:t> </a:t>
            </a:r>
            <a:r>
              <a:rPr lang="cs-CZ" dirty="0" err="1"/>
              <a:t>that</a:t>
            </a:r>
            <a:r>
              <a:rPr lang="cs-CZ" dirty="0"/>
              <a:t> </a:t>
            </a:r>
            <a:r>
              <a:rPr lang="cs-CZ" b="1" dirty="0" err="1"/>
              <a:t>practical</a:t>
            </a:r>
            <a:r>
              <a:rPr lang="cs-CZ" b="1" dirty="0"/>
              <a:t> </a:t>
            </a:r>
            <a:r>
              <a:rPr lang="cs-CZ" b="1" dirty="0" err="1"/>
              <a:t>information</a:t>
            </a:r>
            <a:r>
              <a:rPr lang="cs-CZ" b="1" dirty="0"/>
              <a:t> </a:t>
            </a:r>
            <a:r>
              <a:rPr lang="cs-CZ" dirty="0" err="1"/>
              <a:t>is</a:t>
            </a:r>
            <a:r>
              <a:rPr lang="cs-CZ" dirty="0"/>
              <a:t> made </a:t>
            </a:r>
            <a:r>
              <a:rPr lang="cs-CZ" dirty="0" err="1"/>
              <a:t>available</a:t>
            </a:r>
            <a:r>
              <a:rPr lang="cs-CZ" dirty="0"/>
              <a:t> to </a:t>
            </a:r>
            <a:r>
              <a:rPr lang="cs-CZ" dirty="0" err="1"/>
              <a:t>the</a:t>
            </a:r>
            <a:r>
              <a:rPr lang="cs-CZ" dirty="0"/>
              <a:t> public on </a:t>
            </a:r>
            <a:r>
              <a:rPr lang="cs-CZ" dirty="0" err="1"/>
              <a:t>access</a:t>
            </a:r>
            <a:r>
              <a:rPr lang="cs-CZ" dirty="0"/>
              <a:t> to </a:t>
            </a:r>
            <a:r>
              <a:rPr lang="cs-CZ" dirty="0" err="1"/>
              <a:t>administrative</a:t>
            </a:r>
            <a:r>
              <a:rPr lang="cs-CZ" dirty="0"/>
              <a:t> and </a:t>
            </a:r>
            <a:r>
              <a:rPr lang="cs-CZ" dirty="0" err="1"/>
              <a:t>judicial</a:t>
            </a:r>
            <a:r>
              <a:rPr lang="cs-CZ" dirty="0"/>
              <a:t> </a:t>
            </a:r>
            <a:r>
              <a:rPr lang="cs-CZ" dirty="0" err="1"/>
              <a:t>review</a:t>
            </a:r>
            <a:r>
              <a:rPr lang="cs-CZ" dirty="0"/>
              <a:t> </a:t>
            </a:r>
            <a:r>
              <a:rPr lang="cs-CZ" dirty="0" err="1"/>
              <a:t>procedures</a:t>
            </a:r>
            <a:r>
              <a:rPr lang="cs-CZ" dirty="0"/>
              <a:t>.</a:t>
            </a:r>
          </a:p>
          <a:p>
            <a:endParaRPr lang="cs-CZ" dirty="0"/>
          </a:p>
        </p:txBody>
      </p:sp>
    </p:spTree>
    <p:extLst>
      <p:ext uri="{BB962C8B-B14F-4D97-AF65-F5344CB8AC3E}">
        <p14:creationId xmlns:p14="http://schemas.microsoft.com/office/powerpoint/2010/main" val="3850364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EU </a:t>
            </a:r>
            <a:r>
              <a:rPr lang="cs-CZ" b="1" dirty="0" err="1" smtClean="0"/>
              <a:t>enlargement</a:t>
            </a:r>
            <a:endParaRPr lang="cs-CZ" b="1" dirty="0"/>
          </a:p>
        </p:txBody>
      </p:sp>
      <p:sp>
        <p:nvSpPr>
          <p:cNvPr id="3" name="Zástupný symbol pro obsah 2"/>
          <p:cNvSpPr>
            <a:spLocks noGrp="1"/>
          </p:cNvSpPr>
          <p:nvPr>
            <p:ph sz="quarter" idx="1"/>
          </p:nvPr>
        </p:nvSpPr>
        <p:spPr/>
        <p:txBody>
          <a:bodyPr/>
          <a:lstStyle/>
          <a:p>
            <a:r>
              <a:rPr lang="cs-CZ" dirty="0" smtClean="0"/>
              <a:t>52 – </a:t>
            </a:r>
            <a:r>
              <a:rPr lang="cs-CZ" dirty="0" err="1" smtClean="0"/>
              <a:t>Fr+Ge+BeNeLux+It</a:t>
            </a:r>
            <a:endParaRPr lang="cs-CZ" dirty="0" smtClean="0"/>
          </a:p>
          <a:p>
            <a:r>
              <a:rPr lang="cs-CZ" dirty="0" smtClean="0"/>
              <a:t>73 – UK</a:t>
            </a:r>
          </a:p>
          <a:p>
            <a:r>
              <a:rPr lang="cs-CZ" dirty="0" smtClean="0"/>
              <a:t>81 – </a:t>
            </a:r>
            <a:r>
              <a:rPr lang="cs-CZ" dirty="0" err="1" smtClean="0"/>
              <a:t>Greece</a:t>
            </a:r>
            <a:endParaRPr lang="cs-CZ" dirty="0" smtClean="0"/>
          </a:p>
          <a:p>
            <a:r>
              <a:rPr lang="cs-CZ" dirty="0" smtClean="0"/>
              <a:t>86 - </a:t>
            </a:r>
            <a:r>
              <a:rPr lang="cs-CZ" dirty="0" err="1" smtClean="0"/>
              <a:t>Spain+Portugal</a:t>
            </a:r>
            <a:endParaRPr lang="cs-CZ" dirty="0" smtClean="0"/>
          </a:p>
          <a:p>
            <a:r>
              <a:rPr lang="cs-CZ" dirty="0" smtClean="0"/>
              <a:t>95 – </a:t>
            </a:r>
            <a:r>
              <a:rPr lang="cs-CZ" dirty="0" err="1" smtClean="0"/>
              <a:t>Austria</a:t>
            </a:r>
            <a:r>
              <a:rPr lang="cs-CZ" dirty="0" smtClean="0"/>
              <a:t>, </a:t>
            </a:r>
            <a:r>
              <a:rPr lang="cs-CZ" dirty="0" err="1" smtClean="0"/>
              <a:t>Finland</a:t>
            </a:r>
            <a:r>
              <a:rPr lang="cs-CZ" dirty="0" smtClean="0"/>
              <a:t>, </a:t>
            </a:r>
            <a:r>
              <a:rPr lang="cs-CZ" dirty="0" err="1" smtClean="0"/>
              <a:t>Sweden</a:t>
            </a:r>
            <a:endParaRPr lang="cs-CZ" dirty="0" smtClean="0"/>
          </a:p>
          <a:p>
            <a:r>
              <a:rPr lang="cs-CZ" dirty="0" smtClean="0"/>
              <a:t>2004 – Malta, </a:t>
            </a:r>
            <a:r>
              <a:rPr lang="cs-CZ" dirty="0" err="1" smtClean="0"/>
              <a:t>Cyprus</a:t>
            </a:r>
            <a:r>
              <a:rPr lang="cs-CZ" dirty="0" smtClean="0"/>
              <a:t>, CR, SR, </a:t>
            </a:r>
            <a:r>
              <a:rPr lang="cs-CZ" dirty="0" err="1" smtClean="0"/>
              <a:t>Est</a:t>
            </a:r>
            <a:r>
              <a:rPr lang="cs-CZ" dirty="0" smtClean="0"/>
              <a:t>, </a:t>
            </a:r>
            <a:r>
              <a:rPr lang="cs-CZ" dirty="0" err="1" smtClean="0"/>
              <a:t>Hu</a:t>
            </a:r>
            <a:r>
              <a:rPr lang="cs-CZ" dirty="0" smtClean="0"/>
              <a:t>, Lat, Lit, </a:t>
            </a:r>
            <a:r>
              <a:rPr lang="cs-CZ" dirty="0" err="1" smtClean="0"/>
              <a:t>Pol</a:t>
            </a:r>
            <a:r>
              <a:rPr lang="cs-CZ" dirty="0" smtClean="0"/>
              <a:t>, </a:t>
            </a:r>
            <a:r>
              <a:rPr lang="cs-CZ" dirty="0" err="1" smtClean="0"/>
              <a:t>Slovenia</a:t>
            </a:r>
            <a:endParaRPr lang="cs-CZ" dirty="0" smtClean="0"/>
          </a:p>
          <a:p>
            <a:r>
              <a:rPr lang="cs-CZ" dirty="0" smtClean="0"/>
              <a:t>2007 – </a:t>
            </a:r>
            <a:r>
              <a:rPr lang="cs-CZ" dirty="0" err="1" smtClean="0"/>
              <a:t>Bulgaria+Romania</a:t>
            </a:r>
            <a:endParaRPr lang="cs-CZ" dirty="0" smtClean="0"/>
          </a:p>
          <a:p>
            <a:r>
              <a:rPr lang="cs-CZ" dirty="0" smtClean="0"/>
              <a:t>2013 - </a:t>
            </a:r>
            <a:r>
              <a:rPr lang="cs-CZ" dirty="0" err="1" smtClean="0"/>
              <a:t>Croatia</a:t>
            </a:r>
            <a:endParaRPr lang="cs-CZ" dirty="0"/>
          </a:p>
          <a:p>
            <a:endParaRPr lang="cs-CZ" dirty="0" smtClean="0"/>
          </a:p>
          <a:p>
            <a:endParaRPr lang="cs-CZ" dirty="0"/>
          </a:p>
        </p:txBody>
      </p:sp>
    </p:spTree>
    <p:extLst>
      <p:ext uri="{BB962C8B-B14F-4D97-AF65-F5344CB8AC3E}">
        <p14:creationId xmlns:p14="http://schemas.microsoft.com/office/powerpoint/2010/main" val="108448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Steps</a:t>
            </a:r>
            <a:r>
              <a:rPr lang="cs-CZ" b="1" dirty="0" smtClean="0"/>
              <a:t> </a:t>
            </a:r>
            <a:r>
              <a:rPr lang="cs-CZ" b="1" dirty="0" err="1" smtClean="0"/>
              <a:t>towards</a:t>
            </a:r>
            <a:r>
              <a:rPr lang="cs-CZ" b="1" dirty="0" smtClean="0"/>
              <a:t> </a:t>
            </a:r>
            <a:r>
              <a:rPr lang="cs-CZ" b="1" dirty="0" err="1" smtClean="0"/>
              <a:t>joining</a:t>
            </a:r>
            <a:endParaRPr lang="cs-CZ" b="1" dirty="0"/>
          </a:p>
        </p:txBody>
      </p:sp>
      <p:sp>
        <p:nvSpPr>
          <p:cNvPr id="3" name="Zástupný symbol pro obsah 2"/>
          <p:cNvSpPr>
            <a:spLocks noGrp="1"/>
          </p:cNvSpPr>
          <p:nvPr>
            <p:ph sz="quarter" idx="1"/>
          </p:nvPr>
        </p:nvSpPr>
        <p:spPr/>
        <p:txBody>
          <a:bodyPr/>
          <a:lstStyle/>
          <a:p>
            <a:r>
              <a:rPr lang="cs-CZ" dirty="0" err="1" smtClean="0"/>
              <a:t>Any</a:t>
            </a:r>
            <a:r>
              <a:rPr lang="cs-CZ" dirty="0" smtClean="0"/>
              <a:t> </a:t>
            </a:r>
            <a:r>
              <a:rPr lang="cs-CZ" dirty="0" err="1" smtClean="0"/>
              <a:t>European</a:t>
            </a:r>
            <a:r>
              <a:rPr lang="cs-CZ" dirty="0" smtClean="0"/>
              <a:t> country + </a:t>
            </a:r>
            <a:r>
              <a:rPr lang="cs-CZ" dirty="0" err="1" smtClean="0"/>
              <a:t>Copenhagen</a:t>
            </a:r>
            <a:r>
              <a:rPr lang="cs-CZ" dirty="0" smtClean="0"/>
              <a:t> </a:t>
            </a:r>
            <a:r>
              <a:rPr lang="cs-CZ" dirty="0" err="1" smtClean="0"/>
              <a:t>criteria</a:t>
            </a:r>
            <a:r>
              <a:rPr lang="cs-CZ" dirty="0" smtClean="0"/>
              <a:t> (1993)</a:t>
            </a:r>
          </a:p>
          <a:p>
            <a:pPr lvl="1"/>
            <a:r>
              <a:rPr lang="cs-CZ" dirty="0" err="1" smtClean="0"/>
              <a:t>Respects</a:t>
            </a:r>
            <a:r>
              <a:rPr lang="cs-CZ" dirty="0" smtClean="0"/>
              <a:t> </a:t>
            </a:r>
            <a:r>
              <a:rPr lang="cs-CZ" dirty="0" err="1" smtClean="0"/>
              <a:t>principles</a:t>
            </a:r>
            <a:r>
              <a:rPr lang="cs-CZ" dirty="0" smtClean="0"/>
              <a:t> </a:t>
            </a:r>
            <a:r>
              <a:rPr lang="cs-CZ" dirty="0" err="1" smtClean="0"/>
              <a:t>of</a:t>
            </a:r>
            <a:r>
              <a:rPr lang="cs-CZ" dirty="0" smtClean="0"/>
              <a:t> </a:t>
            </a:r>
            <a:r>
              <a:rPr lang="cs-CZ" dirty="0" err="1" smtClean="0"/>
              <a:t>liberty</a:t>
            </a:r>
            <a:r>
              <a:rPr lang="cs-CZ" dirty="0" smtClean="0"/>
              <a:t>, </a:t>
            </a:r>
            <a:r>
              <a:rPr lang="cs-CZ" dirty="0" err="1" smtClean="0"/>
              <a:t>democracy</a:t>
            </a:r>
            <a:r>
              <a:rPr lang="cs-CZ" dirty="0" smtClean="0"/>
              <a:t>, </a:t>
            </a:r>
            <a:r>
              <a:rPr lang="cs-CZ" dirty="0" err="1" smtClean="0"/>
              <a:t>human</a:t>
            </a:r>
            <a:r>
              <a:rPr lang="cs-CZ" dirty="0" smtClean="0"/>
              <a:t> </a:t>
            </a:r>
            <a:r>
              <a:rPr lang="cs-CZ" dirty="0" err="1" smtClean="0"/>
              <a:t>rights+freedoms</a:t>
            </a:r>
            <a:r>
              <a:rPr lang="cs-CZ" dirty="0" smtClean="0"/>
              <a:t>, rule </a:t>
            </a:r>
            <a:r>
              <a:rPr lang="cs-CZ" dirty="0" err="1" smtClean="0"/>
              <a:t>of</a:t>
            </a:r>
            <a:r>
              <a:rPr lang="cs-CZ" dirty="0" smtClean="0"/>
              <a:t> </a:t>
            </a:r>
            <a:r>
              <a:rPr lang="cs-CZ" dirty="0" err="1" smtClean="0"/>
              <a:t>law</a:t>
            </a:r>
            <a:endParaRPr lang="cs-CZ" dirty="0" smtClean="0"/>
          </a:p>
          <a:p>
            <a:pPr lvl="1"/>
            <a:r>
              <a:rPr lang="cs-CZ" dirty="0" err="1" smtClean="0"/>
              <a:t>Stable</a:t>
            </a:r>
            <a:r>
              <a:rPr lang="cs-CZ" dirty="0" smtClean="0"/>
              <a:t> </a:t>
            </a:r>
            <a:r>
              <a:rPr lang="cs-CZ" dirty="0" err="1"/>
              <a:t>democracy</a:t>
            </a:r>
            <a:r>
              <a:rPr lang="cs-CZ" dirty="0"/>
              <a:t> </a:t>
            </a:r>
            <a:r>
              <a:rPr lang="cs-CZ" dirty="0" err="1"/>
              <a:t>institution</a:t>
            </a:r>
            <a:endParaRPr lang="cs-CZ" dirty="0"/>
          </a:p>
          <a:p>
            <a:pPr lvl="1"/>
            <a:r>
              <a:rPr lang="cs-CZ" dirty="0"/>
              <a:t>Market </a:t>
            </a:r>
            <a:r>
              <a:rPr lang="cs-CZ" dirty="0" err="1"/>
              <a:t>economy</a:t>
            </a:r>
            <a:endParaRPr lang="cs-CZ" dirty="0"/>
          </a:p>
          <a:p>
            <a:pPr lvl="1"/>
            <a:r>
              <a:rPr lang="cs-CZ" dirty="0" err="1"/>
              <a:t>Cooperation</a:t>
            </a:r>
            <a:r>
              <a:rPr lang="cs-CZ" dirty="0"/>
              <a:t>, </a:t>
            </a:r>
            <a:r>
              <a:rPr lang="cs-CZ" dirty="0" err="1"/>
              <a:t>administration</a:t>
            </a:r>
            <a:r>
              <a:rPr lang="cs-CZ" dirty="0"/>
              <a:t>/</a:t>
            </a:r>
            <a:r>
              <a:rPr lang="cs-CZ" dirty="0" err="1"/>
              <a:t>legislation</a:t>
            </a:r>
            <a:endParaRPr lang="cs-CZ" dirty="0"/>
          </a:p>
          <a:p>
            <a:r>
              <a:rPr lang="cs-CZ" dirty="0" smtClean="0"/>
              <a:t>DG </a:t>
            </a:r>
            <a:r>
              <a:rPr lang="cs-CZ" dirty="0" err="1" smtClean="0"/>
              <a:t>Enlargement</a:t>
            </a:r>
            <a:endParaRPr lang="cs-CZ" dirty="0" smtClean="0"/>
          </a:p>
        </p:txBody>
      </p:sp>
    </p:spTree>
    <p:extLst>
      <p:ext uri="{BB962C8B-B14F-4D97-AF65-F5344CB8AC3E}">
        <p14:creationId xmlns:p14="http://schemas.microsoft.com/office/powerpoint/2010/main" val="2897865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2769</TotalTime>
  <Words>2905</Words>
  <Application>Microsoft Office PowerPoint</Application>
  <PresentationFormat>Vlastní</PresentationFormat>
  <Paragraphs>429</Paragraphs>
  <Slides>59</Slides>
  <Notes>11</Notes>
  <HiddenSlides>0</HiddenSlides>
  <MMClips>0</MMClips>
  <ScaleCrop>false</ScaleCrop>
  <HeadingPairs>
    <vt:vector size="4" baseType="variant">
      <vt:variant>
        <vt:lpstr>Motiv</vt:lpstr>
      </vt:variant>
      <vt:variant>
        <vt:i4>1</vt:i4>
      </vt:variant>
      <vt:variant>
        <vt:lpstr>Nadpisy snímků</vt:lpstr>
      </vt:variant>
      <vt:variant>
        <vt:i4>59</vt:i4>
      </vt:variant>
    </vt:vector>
  </HeadingPairs>
  <TitlesOfParts>
    <vt:vector size="60" baseType="lpstr">
      <vt:lpstr>1_Arkýř</vt:lpstr>
      <vt:lpstr>Accession to EU, transposition of directives into national law</vt:lpstr>
      <vt:lpstr>Prezentace aplikace PowerPoint</vt:lpstr>
      <vt:lpstr>Improving health and the environment</vt:lpstr>
      <vt:lpstr>  I. legislative changes - General Laws</vt:lpstr>
      <vt:lpstr>Prezentace aplikace PowerPoint</vt:lpstr>
      <vt:lpstr>legislative changes</vt:lpstr>
      <vt:lpstr>Article 11 EIA Directive</vt:lpstr>
      <vt:lpstr>EU enlargement</vt:lpstr>
      <vt:lpstr>Steps towards joining</vt:lpstr>
      <vt:lpstr>Steps towards joining</vt:lpstr>
      <vt:lpstr>Steps towards joining</vt:lpstr>
      <vt:lpstr>Steps towards joining Czech Republic</vt:lpstr>
      <vt:lpstr>How EU laws are made</vt:lpstr>
      <vt:lpstr>Prezentace aplikace PowerPoint</vt:lpstr>
      <vt:lpstr>Prezentace aplikace PowerPoint</vt:lpstr>
      <vt:lpstr>Prezentace aplikace PowerPoint</vt:lpstr>
      <vt:lpstr>Prezentace aplikace PowerPoint</vt:lpstr>
      <vt:lpstr>EU Law</vt:lpstr>
      <vt:lpstr>EU Law – find law</vt:lpstr>
      <vt:lpstr>EU Law – find case law</vt:lpstr>
      <vt:lpstr>EU Law – find case law</vt:lpstr>
      <vt:lpstr>EU Law – find case law</vt:lpstr>
      <vt:lpstr>Have your say on EU policies</vt:lpstr>
      <vt:lpstr>Have your say on EU policies</vt:lpstr>
      <vt:lpstr>Have your say on EU policies</vt:lpstr>
      <vt:lpstr>EU Law – types of Secondary Laws</vt:lpstr>
      <vt:lpstr>EU Law – types of Secondary Laws</vt:lpstr>
      <vt:lpstr>EU Law – types of Secondary Laws</vt:lpstr>
      <vt:lpstr>Application of EU law</vt:lpstr>
      <vt:lpstr>Application of EU law</vt:lpstr>
      <vt:lpstr>Making a complaint</vt:lpstr>
      <vt:lpstr>Making a complaint</vt:lpstr>
      <vt:lpstr>Making a complaint</vt:lpstr>
      <vt:lpstr>Prezentace aplikace PowerPoint</vt:lpstr>
      <vt:lpstr>Infringement procedure</vt:lpstr>
      <vt:lpstr>Infringement procedure</vt:lpstr>
      <vt:lpstr>Infringement procedure</vt:lpstr>
      <vt:lpstr>Infringement procedure</vt:lpstr>
      <vt:lpstr>Infringement procedure</vt:lpstr>
      <vt:lpstr>preliminary ruling</vt:lpstr>
      <vt:lpstr>preliminary ruling</vt:lpstr>
      <vt:lpstr>preliminary ruling</vt:lpstr>
      <vt:lpstr>preliminary ruling - Example</vt:lpstr>
      <vt:lpstr>CJEU and you</vt:lpstr>
      <vt:lpstr>EU basic facts</vt:lpstr>
      <vt:lpstr>The EU institutions</vt:lpstr>
      <vt:lpstr>Three key players key players</vt:lpstr>
      <vt:lpstr>The European Parliament – voice of the people</vt:lpstr>
      <vt:lpstr>The European political parties </vt:lpstr>
      <vt:lpstr>Prezentace aplikace PowerPoint</vt:lpstr>
      <vt:lpstr>Council of Ministers – how they vote</vt:lpstr>
      <vt:lpstr>Summit at the European Council</vt:lpstr>
      <vt:lpstr>Prezentace aplikace PowerPoint</vt:lpstr>
      <vt:lpstr>Prezentace aplikace PowerPoint</vt:lpstr>
      <vt:lpstr>Prezentace aplikace PowerPoint</vt:lpstr>
      <vt:lpstr>Getting in touch with the EU</vt:lpstr>
      <vt:lpstr>III. Experiences of NGOs</vt:lpstr>
      <vt:lpstr>III. Experiences of NGOs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Pravo-2015-04</dc:title>
  <dc:creator>czpmaca</dc:creator>
  <cp:lastModifiedBy>User</cp:lastModifiedBy>
  <cp:revision>63</cp:revision>
  <dcterms:created xsi:type="dcterms:W3CDTF">2016-02-16T14:39:14Z</dcterms:created>
  <dcterms:modified xsi:type="dcterms:W3CDTF">2016-09-29T06:23:51Z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2015-11-18T00:00:00Z</vt:filetime>
  </property>
  <property fmtid="{D5CDD505-2E9C-101B-9397-08002B2CF9AE}" pid="3" name="Creator">
    <vt:lpwstr>PScript5.dll Version 5.2.2</vt:lpwstr>
  </property>
  <property fmtid="{D5CDD505-2E9C-101B-9397-08002B2CF9AE}" pid="4" name="LastSaved">
    <vt:filetime>2016-02-16T00:00:00Z</vt:filetime>
  </property>
</Properties>
</file>