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14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AF0B-1BD6-4BB6-99DA-4C7F9ADBB842}" type="datetimeFigureOut">
              <a:rPr lang="bs-Latn-BA" smtClean="0"/>
              <a:t>06.06.2017.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BF3FE304-6BB9-48D9-9C83-BA1BB142D51D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152487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AF0B-1BD6-4BB6-99DA-4C7F9ADBB842}" type="datetimeFigureOut">
              <a:rPr lang="bs-Latn-BA" smtClean="0"/>
              <a:t>06.06.2017.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BF3FE304-6BB9-48D9-9C83-BA1BB142D51D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21731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AF0B-1BD6-4BB6-99DA-4C7F9ADBB842}" type="datetimeFigureOut">
              <a:rPr lang="bs-Latn-BA" smtClean="0"/>
              <a:t>06.06.2017.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BF3FE304-6BB9-48D9-9C83-BA1BB142D51D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630342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AF0B-1BD6-4BB6-99DA-4C7F9ADBB842}" type="datetimeFigureOut">
              <a:rPr lang="bs-Latn-BA" smtClean="0"/>
              <a:t>06.06.2017.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F3FE304-6BB9-48D9-9C83-BA1BB142D51D}" type="slidenum">
              <a:rPr lang="bs-Latn-BA" smtClean="0"/>
              <a:t>‹#›</a:t>
            </a:fld>
            <a:endParaRPr lang="bs-Latn-BA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630157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AF0B-1BD6-4BB6-99DA-4C7F9ADBB842}" type="datetimeFigureOut">
              <a:rPr lang="bs-Latn-BA" smtClean="0"/>
              <a:t>06.06.2017.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F3FE304-6BB9-48D9-9C83-BA1BB142D51D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4201724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AF0B-1BD6-4BB6-99DA-4C7F9ADBB842}" type="datetimeFigureOut">
              <a:rPr lang="bs-Latn-BA" smtClean="0"/>
              <a:t>06.06.2017.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FE304-6BB9-48D9-9C83-BA1BB142D51D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9220380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AF0B-1BD6-4BB6-99DA-4C7F9ADBB842}" type="datetimeFigureOut">
              <a:rPr lang="bs-Latn-BA" smtClean="0"/>
              <a:t>06.06.2017.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FE304-6BB9-48D9-9C83-BA1BB142D51D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1508655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AF0B-1BD6-4BB6-99DA-4C7F9ADBB842}" type="datetimeFigureOut">
              <a:rPr lang="bs-Latn-BA" smtClean="0"/>
              <a:t>06.06.2017.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FE304-6BB9-48D9-9C83-BA1BB142D51D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4332630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208AF0B-1BD6-4BB6-99DA-4C7F9ADBB842}" type="datetimeFigureOut">
              <a:rPr lang="bs-Latn-BA" smtClean="0"/>
              <a:t>06.06.2017.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BF3FE304-6BB9-48D9-9C83-BA1BB142D51D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663482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AF0B-1BD6-4BB6-99DA-4C7F9ADBB842}" type="datetimeFigureOut">
              <a:rPr lang="bs-Latn-BA" smtClean="0"/>
              <a:t>06.06.2017.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FE304-6BB9-48D9-9C83-BA1BB142D51D}" type="slidenum">
              <a:rPr lang="bs-Latn-BA" smtClean="0"/>
              <a:t>‹#›</a:t>
            </a:fld>
            <a:endParaRPr lang="bs-Latn-BA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7873" y="636249"/>
            <a:ext cx="1542814" cy="1223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3499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AF0B-1BD6-4BB6-99DA-4C7F9ADBB842}" type="datetimeFigureOut">
              <a:rPr lang="bs-Latn-BA" smtClean="0"/>
              <a:t>06.06.2017.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BF3FE304-6BB9-48D9-9C83-BA1BB142D51D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120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AF0B-1BD6-4BB6-99DA-4C7F9ADBB842}" type="datetimeFigureOut">
              <a:rPr lang="bs-Latn-BA" smtClean="0"/>
              <a:t>06.06.2017.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FE304-6BB9-48D9-9C83-BA1BB142D51D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286855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AF0B-1BD6-4BB6-99DA-4C7F9ADBB842}" type="datetimeFigureOut">
              <a:rPr lang="bs-Latn-BA" smtClean="0"/>
              <a:t>06.06.2017.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FE304-6BB9-48D9-9C83-BA1BB142D51D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755810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AF0B-1BD6-4BB6-99DA-4C7F9ADBB842}" type="datetimeFigureOut">
              <a:rPr lang="bs-Latn-BA" smtClean="0"/>
              <a:t>06.06.2017.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FE304-6BB9-48D9-9C83-BA1BB142D51D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216817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AF0B-1BD6-4BB6-99DA-4C7F9ADBB842}" type="datetimeFigureOut">
              <a:rPr lang="bs-Latn-BA" smtClean="0"/>
              <a:t>06.06.2017.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FE304-6BB9-48D9-9C83-BA1BB142D51D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898324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AF0B-1BD6-4BB6-99DA-4C7F9ADBB842}" type="datetimeFigureOut">
              <a:rPr lang="bs-Latn-BA" smtClean="0"/>
              <a:t>06.06.2017.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FE304-6BB9-48D9-9C83-BA1BB142D51D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240337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AF0B-1BD6-4BB6-99DA-4C7F9ADBB842}" type="datetimeFigureOut">
              <a:rPr lang="bs-Latn-BA" smtClean="0"/>
              <a:t>06.06.2017.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FE304-6BB9-48D9-9C83-BA1BB142D51D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031724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08AF0B-1BD6-4BB6-99DA-4C7F9ADBB842}" type="datetimeFigureOut">
              <a:rPr lang="bs-Latn-BA" smtClean="0"/>
              <a:t>06.06.2017.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FE304-6BB9-48D9-9C83-BA1BB142D51D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1493843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ArcelorMittal </a:t>
            </a:r>
            <a:r>
              <a:rPr lang="en-US" dirty="0" err="1"/>
              <a:t>Zenica</a:t>
            </a: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823881"/>
          </a:xfrm>
        </p:spPr>
        <p:txBody>
          <a:bodyPr>
            <a:normAutofit/>
          </a:bodyPr>
          <a:lstStyle/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what extent is the new </a:t>
            </a:r>
            <a:r>
              <a:rPr lang="bs-Latn-BA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environmental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permit for ArcelorMittal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Zenica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really integral?</a:t>
            </a:r>
            <a:endParaRPr lang="bs-Latn-BA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6873" r="1579"/>
          <a:stretch/>
        </p:blipFill>
        <p:spPr>
          <a:xfrm>
            <a:off x="0" y="-14068"/>
            <a:ext cx="12192989" cy="1688123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9117495" y="2557670"/>
            <a:ext cx="3075493" cy="17095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bs-Latn-BA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Samir Lemeš</a:t>
            </a:r>
          </a:p>
          <a:p>
            <a:pPr algn="l"/>
            <a:r>
              <a:rPr lang="bs-Latn-BA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 forum</a:t>
            </a:r>
          </a:p>
        </p:txBody>
      </p:sp>
    </p:spTree>
    <p:extLst>
      <p:ext uri="{BB962C8B-B14F-4D97-AF65-F5344CB8AC3E}">
        <p14:creationId xmlns:p14="http://schemas.microsoft.com/office/powerpoint/2010/main" val="1140556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34441"/>
            <a:ext cx="12192000" cy="8092441"/>
          </a:xfrm>
        </p:spPr>
      </p:pic>
    </p:spTree>
    <p:extLst>
      <p:ext uri="{BB962C8B-B14F-4D97-AF65-F5344CB8AC3E}">
        <p14:creationId xmlns:p14="http://schemas.microsoft.com/office/powerpoint/2010/main" val="262667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ArcelorMittal </a:t>
            </a:r>
            <a:r>
              <a:rPr lang="en-US" dirty="0" err="1"/>
              <a:t>Zenica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2"/>
            <a:ext cx="6803691" cy="4521127"/>
          </a:xfrm>
        </p:spPr>
        <p:txBody>
          <a:bodyPr>
            <a:normAutofit/>
          </a:bodyPr>
          <a:lstStyle/>
          <a:p>
            <a:r>
              <a:rPr lang="bs-Latn-BA" dirty="0"/>
              <a:t>Steelworks before privatization and before </a:t>
            </a:r>
            <a:br>
              <a:rPr lang="bs-Latn-BA" dirty="0"/>
            </a:br>
            <a:r>
              <a:rPr lang="bs-Latn-BA" dirty="0"/>
              <a:t>Federal Environment Protection Act</a:t>
            </a:r>
          </a:p>
          <a:p>
            <a:r>
              <a:rPr lang="bs-Latn-BA" dirty="0"/>
              <a:t>Privatizations and plan of activities for first environmental permits</a:t>
            </a:r>
          </a:p>
          <a:p>
            <a:r>
              <a:rPr lang="bs-Latn-BA" dirty="0"/>
              <a:t>Why permits didn't gave results?</a:t>
            </a:r>
          </a:p>
          <a:p>
            <a:r>
              <a:rPr lang="bs-Latn-BA" dirty="0"/>
              <a:t>Permit for BOF renewed against the law?</a:t>
            </a:r>
          </a:p>
          <a:p>
            <a:r>
              <a:rPr lang="bs-Latn-BA" dirty="0"/>
              <a:t>Request for the "integral" permit</a:t>
            </a:r>
          </a:p>
          <a:p>
            <a:r>
              <a:rPr lang="bs-Latn-BA" dirty="0"/>
              <a:t>CSO assisted permit renewal process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struggle never ends</a:t>
            </a:r>
            <a:endParaRPr lang="bs-Latn-B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67" t="17641" r="22966"/>
          <a:stretch/>
        </p:blipFill>
        <p:spPr>
          <a:xfrm>
            <a:off x="7371471" y="2163335"/>
            <a:ext cx="4951827" cy="4822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98869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Steelworks before privatization and Environment Protection 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2" y="2336872"/>
            <a:ext cx="7474386" cy="4521127"/>
          </a:xfrm>
        </p:spPr>
        <p:txBody>
          <a:bodyPr>
            <a:normAutofit/>
          </a:bodyPr>
          <a:lstStyle/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1892, Austro-Hungarian enterpreneurs started </a:t>
            </a:r>
            <a:b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iron/steel production in Zenica.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After WW2, socialist government decided to </a:t>
            </a:r>
            <a:b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expand the production, using Russian technology.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Until 1990's: 20,000+ employees, </a:t>
            </a:r>
            <a:b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producing 3,000,000 tons of iron/steel annualy.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1960's first environmental activities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1992 production completely stopped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2003: Federal EPA adopted – introduction of environmental permits</a:t>
            </a:r>
          </a:p>
        </p:txBody>
      </p:sp>
      <p:pic>
        <p:nvPicPr>
          <p:cNvPr id="4" name="Picture 2" descr="http://3.bp.blogspot.com/_5WRUTqy8XWY/RgmDrPpzwhI/AAAAAAAABvA/6ZcOdRZdgr0/s320/zeljezara-zenica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8154707" y="2336872"/>
            <a:ext cx="4240966" cy="46701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02188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Privatizations and plan of activities for first environmental permits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3"/>
            <a:ext cx="11319421" cy="4455762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1999 acquired by Kuwait Investment Agency </a:t>
            </a:r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(KIA)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2004, Mittal acquires 92% </a:t>
            </a:r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shares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 KIA and Bosnian government.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2008, integral steel production restarted: </a:t>
            </a:r>
            <a:b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Sintering Plant, Coke Oven, Blast Furnace, </a:t>
            </a:r>
            <a:b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Power Plant, BOF, Forging Plant, Rolling Mill. 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 pollution starts to increase again</a:t>
            </a:r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b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concentrations follow production rate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Privatization agreement was never disclosed.</a:t>
            </a:r>
            <a:endParaRPr lang="bs-Latn-B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Existing installation – plan of activities </a:t>
            </a:r>
            <a:b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prepared by local university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7909" y="3305908"/>
            <a:ext cx="4759969" cy="3106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63404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Why permits didn't gave results?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2"/>
            <a:ext cx="7436737" cy="4521127"/>
          </a:xfrm>
        </p:spPr>
        <p:txBody>
          <a:bodyPr>
            <a:normAutofit/>
          </a:bodyPr>
          <a:lstStyle/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Permits issued with 2-3 years delay </a:t>
            </a:r>
            <a:b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(excuse: lack of expertise?!)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Expert opinions ignored in public hearing phase (no excuse)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Penalties symbolic and too low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cadastre of polluters </a:t>
            </a:r>
            <a:b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(blame the households, traffic,...)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Financial crisis, recession, market price and steel demand drop,...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Choosing the cheapest contractors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Deadlines breached for years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71455" y="2224758"/>
            <a:ext cx="4120545" cy="46332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606"/>
          <a:stretch/>
        </p:blipFill>
        <p:spPr>
          <a:xfrm>
            <a:off x="6162465" y="5626822"/>
            <a:ext cx="5743898" cy="10582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0148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Permit for BOF renewed against the law?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2" y="2336873"/>
            <a:ext cx="8017088" cy="4521126"/>
          </a:xfrm>
        </p:spPr>
        <p:txBody>
          <a:bodyPr>
            <a:normAutofit lnSpcReduction="10000"/>
          </a:bodyPr>
          <a:lstStyle/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first permits expired in December 2014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ArcelorMittal requested renewal only for BOF (converter furnace)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EIA requested only for the new installations?!?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Public participation disabled in renewal process?!?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penalties for delayed or unfinished projects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Limit emission values higher in permit than in BiH regulations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Meetings, letters, complaints, media pressure,...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Litigation by CSO and the City (December 2015) – </a:t>
            </a:r>
            <a:b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June 2017 still no court decision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26"/>
          <a:stretch/>
        </p:blipFill>
        <p:spPr>
          <a:xfrm>
            <a:off x="8285871" y="2226477"/>
            <a:ext cx="3906129" cy="505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228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Request for the "integral" permit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2"/>
            <a:ext cx="6821067" cy="4521127"/>
          </a:xfrm>
        </p:spPr>
        <p:txBody>
          <a:bodyPr/>
          <a:lstStyle/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Following the joint meeting (Eko forum, City and Canton authorities, Federal inspection, Federal ministry, Prosecutor, ArcelorMittal), the company requested joint permit for the entire factory.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ministry calls it "integral permit", but it lacks the waste management, and the water permit is issued by different authority.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Expertise requested from US Embassy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Large environmeental projects on hold </a:t>
            </a:r>
            <a:b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"until the permit is renewed"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6" r="32178" b="26619"/>
          <a:stretch/>
        </p:blipFill>
        <p:spPr>
          <a:xfrm>
            <a:off x="7501388" y="3705214"/>
            <a:ext cx="4690612" cy="32982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388" y="2148880"/>
            <a:ext cx="4690612" cy="236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49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CSO assisted permit renewal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521127"/>
          </a:xfrm>
        </p:spPr>
        <p:txBody>
          <a:bodyPr/>
          <a:lstStyle/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Unlike any other country in the world, the federal ministry asked CSO to participate in permitting process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 forum and the local community suggested experts to assess the request for permit renewal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Expert team: 2 from the ministry, 1 from Eko forum, 1 from the City and 1 from the local communities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Expert team performed the field visit, assessed the documentation, wrote the report with suggestions – 3 times?!?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final meeting had 3 different minutes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Permit issued in April 2017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Industrial waste depot still operates without permit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514" t="44409" r="45227" b="24985"/>
          <a:stretch/>
        </p:blipFill>
        <p:spPr>
          <a:xfrm>
            <a:off x="10114671" y="2231067"/>
            <a:ext cx="2180492" cy="4856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16404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struggle never ends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2"/>
            <a:ext cx="6944367" cy="4521127"/>
          </a:xfrm>
        </p:spPr>
        <p:txBody>
          <a:bodyPr>
            <a:normAutofit lnSpcReduction="10000"/>
          </a:bodyPr>
          <a:lstStyle/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Local, Cantonal, Federal, National authorities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Inspection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Health authorities and institutions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Cantonal and Federal Parliament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ArcelorMittal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Foreign embassies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International media (BBC, Guardian)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National and international NGO's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Local and international experts</a:t>
            </a:r>
          </a:p>
          <a:p>
            <a:r>
              <a:rPr lang="bs-Latn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International financial institutions</a:t>
            </a:r>
          </a:p>
          <a:p>
            <a:endParaRPr lang="bs-Latn-B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688" y="4290140"/>
            <a:ext cx="4567311" cy="25678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688" y="2123765"/>
            <a:ext cx="4567312" cy="229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254062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120</TotalTime>
  <Words>387</Words>
  <Application>Microsoft Office PowerPoint</Application>
  <PresentationFormat>Widescreen</PresentationFormat>
  <Paragraphs>67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Trebuchet MS</vt:lpstr>
      <vt:lpstr>Berlin</vt:lpstr>
      <vt:lpstr>ArcelorMittal Zenica</vt:lpstr>
      <vt:lpstr>ArcelorMittal Zenica</vt:lpstr>
      <vt:lpstr>Steelworks before privatization and Environment Protection Act</vt:lpstr>
      <vt:lpstr>Privatizations and plan of activities for first environmental permits</vt:lpstr>
      <vt:lpstr>Why permits didn't gave results?</vt:lpstr>
      <vt:lpstr>Permit for BOF renewed against the law?</vt:lpstr>
      <vt:lpstr>Request for the "integral" permit</vt:lpstr>
      <vt:lpstr>CSO assisted permit renewal process</vt:lpstr>
      <vt:lpstr>The struggle never ends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ArcelorMittal Zenica</dc:title>
  <dc:creator>Samir Lemeš</dc:creator>
  <cp:lastModifiedBy>Samir Lemeš</cp:lastModifiedBy>
  <cp:revision>23</cp:revision>
  <dcterms:created xsi:type="dcterms:W3CDTF">2017-06-06T13:04:05Z</dcterms:created>
  <dcterms:modified xsi:type="dcterms:W3CDTF">2017-06-06T15:05:26Z</dcterms:modified>
</cp:coreProperties>
</file>