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8" r:id="rId4"/>
    <p:sldId id="258" r:id="rId5"/>
    <p:sldId id="261" r:id="rId6"/>
    <p:sldId id="279" r:id="rId7"/>
    <p:sldId id="280" r:id="rId8"/>
    <p:sldId id="281" r:id="rId9"/>
    <p:sldId id="282" r:id="rId10"/>
    <p:sldId id="262" r:id="rId11"/>
    <p:sldId id="284" r:id="rId12"/>
    <p:sldId id="289" r:id="rId13"/>
    <p:sldId id="265" r:id="rId14"/>
    <p:sldId id="266" r:id="rId15"/>
    <p:sldId id="267" r:id="rId16"/>
    <p:sldId id="268" r:id="rId17"/>
    <p:sldId id="285" r:id="rId18"/>
    <p:sldId id="286" r:id="rId19"/>
    <p:sldId id="287" r:id="rId20"/>
    <p:sldId id="271" r:id="rId21"/>
    <p:sldId id="274" r:id="rId22"/>
    <p:sldId id="275" r:id="rId23"/>
    <p:sldId id="276" r:id="rId24"/>
    <p:sldId id="288" r:id="rId25"/>
    <p:sldId id="27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nika" initials="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796A7-D949-426E-80E0-6D78913FDD8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DAD20931-9F31-4C25-A1B5-C99797FBE952}">
      <dgm:prSet phldrT="[Text]" custT="1"/>
      <dgm:spPr/>
      <dgm:t>
        <a:bodyPr/>
        <a:lstStyle/>
        <a:p>
          <a:r>
            <a:rPr lang="cs-CZ" sz="3200" dirty="0" err="1" smtClean="0"/>
            <a:t>Legislation</a:t>
          </a:r>
          <a:endParaRPr lang="cs-CZ" sz="3200" dirty="0"/>
        </a:p>
      </dgm:t>
    </dgm:pt>
    <dgm:pt modelId="{ADD96F08-227E-4DD9-831B-B1E9DD7A3696}" type="parTrans" cxnId="{F3E9642C-4346-41F7-8768-D3D2B05AB981}">
      <dgm:prSet/>
      <dgm:spPr/>
      <dgm:t>
        <a:bodyPr/>
        <a:lstStyle/>
        <a:p>
          <a:endParaRPr lang="cs-CZ"/>
        </a:p>
      </dgm:t>
    </dgm:pt>
    <dgm:pt modelId="{AAD7EFD7-4C72-4015-A1DC-66BC2F551FDB}" type="sibTrans" cxnId="{F3E9642C-4346-41F7-8768-D3D2B05AB981}">
      <dgm:prSet/>
      <dgm:spPr/>
      <dgm:t>
        <a:bodyPr/>
        <a:lstStyle/>
        <a:p>
          <a:endParaRPr lang="cs-CZ"/>
        </a:p>
      </dgm:t>
    </dgm:pt>
    <dgm:pt modelId="{CF139BCF-928B-498E-B44D-AB1C12ABA14F}">
      <dgm:prSet phldrT="[Text]" custT="1"/>
      <dgm:spPr/>
      <dgm:t>
        <a:bodyPr/>
        <a:lstStyle/>
        <a:p>
          <a:r>
            <a:rPr lang="cs-CZ" sz="3200" dirty="0" err="1" smtClean="0"/>
            <a:t>Processes</a:t>
          </a:r>
          <a:endParaRPr lang="cs-CZ" sz="3200" dirty="0"/>
        </a:p>
      </dgm:t>
    </dgm:pt>
    <dgm:pt modelId="{B3C1DF1C-C4D4-4A41-8169-3A0F565A8BDD}" type="parTrans" cxnId="{DF54E844-3AE2-4FF3-9BAA-8A3284383C06}">
      <dgm:prSet/>
      <dgm:spPr/>
      <dgm:t>
        <a:bodyPr/>
        <a:lstStyle/>
        <a:p>
          <a:endParaRPr lang="cs-CZ"/>
        </a:p>
      </dgm:t>
    </dgm:pt>
    <dgm:pt modelId="{D3BCCC26-C1D1-4178-A64F-A75D455CE584}" type="sibTrans" cxnId="{DF54E844-3AE2-4FF3-9BAA-8A3284383C06}">
      <dgm:prSet/>
      <dgm:spPr/>
      <dgm:t>
        <a:bodyPr/>
        <a:lstStyle/>
        <a:p>
          <a:endParaRPr lang="cs-CZ"/>
        </a:p>
      </dgm:t>
    </dgm:pt>
    <dgm:pt modelId="{1AF634B1-BAE7-41BA-BE28-B24DF3C694A1}">
      <dgm:prSet phldrT="[Text]" custT="1"/>
      <dgm:spPr/>
      <dgm:t>
        <a:bodyPr/>
        <a:lstStyle/>
        <a:p>
          <a:r>
            <a:rPr lang="cs-CZ" sz="3200" dirty="0" err="1" smtClean="0"/>
            <a:t>Lawmaking</a:t>
          </a:r>
          <a:endParaRPr lang="cs-CZ" sz="3200" dirty="0"/>
        </a:p>
      </dgm:t>
    </dgm:pt>
    <dgm:pt modelId="{961D2700-7A66-42BE-BE29-BD6C139BFAB9}" type="parTrans" cxnId="{217161DB-9C31-49E9-B721-F9E096AC6D3D}">
      <dgm:prSet/>
      <dgm:spPr/>
      <dgm:t>
        <a:bodyPr/>
        <a:lstStyle/>
        <a:p>
          <a:endParaRPr lang="cs-CZ"/>
        </a:p>
      </dgm:t>
    </dgm:pt>
    <dgm:pt modelId="{658029A5-DAB9-47A7-AA9F-0B5DD778A874}" type="sibTrans" cxnId="{217161DB-9C31-49E9-B721-F9E096AC6D3D}">
      <dgm:prSet/>
      <dgm:spPr/>
      <dgm:t>
        <a:bodyPr/>
        <a:lstStyle/>
        <a:p>
          <a:endParaRPr lang="cs-CZ"/>
        </a:p>
      </dgm:t>
    </dgm:pt>
    <dgm:pt modelId="{A2B8AB85-7489-4919-BE06-73FE23C42ABE}">
      <dgm:prSet phldrT="[Text]" custT="1"/>
      <dgm:spPr/>
      <dgm:t>
        <a:bodyPr/>
        <a:lstStyle/>
        <a:p>
          <a:r>
            <a:rPr lang="cs-CZ" sz="3200" dirty="0" err="1" smtClean="0"/>
            <a:t>Cases</a:t>
          </a:r>
          <a:endParaRPr lang="cs-CZ" sz="3200" dirty="0"/>
        </a:p>
      </dgm:t>
    </dgm:pt>
    <dgm:pt modelId="{75D24CF8-DC11-4C06-8CF8-94EE9AE37C98}" type="parTrans" cxnId="{247ACC5E-B3AA-421C-BFDC-0C249403FDEA}">
      <dgm:prSet/>
      <dgm:spPr/>
      <dgm:t>
        <a:bodyPr/>
        <a:lstStyle/>
        <a:p>
          <a:endParaRPr lang="cs-CZ"/>
        </a:p>
      </dgm:t>
    </dgm:pt>
    <dgm:pt modelId="{EF7B4B68-266C-42AF-A32C-96A982C461EF}" type="sibTrans" cxnId="{247ACC5E-B3AA-421C-BFDC-0C249403FDEA}">
      <dgm:prSet/>
      <dgm:spPr/>
      <dgm:t>
        <a:bodyPr/>
        <a:lstStyle/>
        <a:p>
          <a:endParaRPr lang="cs-CZ"/>
        </a:p>
      </dgm:t>
    </dgm:pt>
    <dgm:pt modelId="{BEDDA9C1-9BEB-48A8-AD50-543E1B43C368}">
      <dgm:prSet phldrT="[Text]" custT="1"/>
      <dgm:spPr/>
      <dgm:t>
        <a:bodyPr/>
        <a:lstStyle/>
        <a:p>
          <a:r>
            <a:rPr lang="cs-CZ" sz="3200" dirty="0" err="1" smtClean="0"/>
            <a:t>Competencies</a:t>
          </a:r>
          <a:endParaRPr lang="cs-CZ" sz="3200" dirty="0"/>
        </a:p>
      </dgm:t>
    </dgm:pt>
    <dgm:pt modelId="{422990A4-C340-49DC-97CF-F90EE4A87331}" type="sibTrans" cxnId="{A6109E79-C5DC-4BC0-8D22-23189B6E7D07}">
      <dgm:prSet/>
      <dgm:spPr/>
      <dgm:t>
        <a:bodyPr/>
        <a:lstStyle/>
        <a:p>
          <a:endParaRPr lang="cs-CZ"/>
        </a:p>
      </dgm:t>
    </dgm:pt>
    <dgm:pt modelId="{A0B50DC3-BD2A-490F-B864-C2B5F8345700}" type="parTrans" cxnId="{A6109E79-C5DC-4BC0-8D22-23189B6E7D07}">
      <dgm:prSet/>
      <dgm:spPr/>
      <dgm:t>
        <a:bodyPr/>
        <a:lstStyle/>
        <a:p>
          <a:endParaRPr lang="cs-CZ"/>
        </a:p>
      </dgm:t>
    </dgm:pt>
    <dgm:pt modelId="{FA783755-5F0E-4DA7-93D8-6D61BDE1EA9A}" type="pres">
      <dgm:prSet presAssocID="{C3C796A7-D949-426E-80E0-6D78913FDD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8B98E-AE41-4F16-B453-C035CCCAFB35}" type="pres">
      <dgm:prSet presAssocID="{DAD20931-9F31-4C25-A1B5-C99797FBE952}" presName="node" presStyleLbl="node1" presStyleIdx="0" presStyleCnt="5" custScaleX="107598" custScaleY="1076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5DE963-5AB0-4E49-8FB3-FDD2012486F9}" type="pres">
      <dgm:prSet presAssocID="{AAD7EFD7-4C72-4015-A1DC-66BC2F551FDB}" presName="sibTrans" presStyleCnt="0"/>
      <dgm:spPr/>
    </dgm:pt>
    <dgm:pt modelId="{037F201C-263A-469A-8ABC-315679434496}" type="pres">
      <dgm:prSet presAssocID="{BEDDA9C1-9BEB-48A8-AD50-543E1B43C368}" presName="node" presStyleLbl="node1" presStyleIdx="1" presStyleCnt="5" custScaleX="106399" custScaleY="1070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549DE5-2695-48A3-A378-A14FB0811A28}" type="pres">
      <dgm:prSet presAssocID="{422990A4-C340-49DC-97CF-F90EE4A87331}" presName="sibTrans" presStyleCnt="0"/>
      <dgm:spPr/>
    </dgm:pt>
    <dgm:pt modelId="{5896A125-9D2A-4876-9481-99930EE2B3AD}" type="pres">
      <dgm:prSet presAssocID="{CF139BCF-928B-498E-B44D-AB1C12ABA14F}" presName="node" presStyleLbl="node1" presStyleIdx="2" presStyleCnt="5" custScaleX="103534" custScaleY="107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6D180-E71C-461A-BFBE-79C0EC45CF3C}" type="pres">
      <dgm:prSet presAssocID="{D3BCCC26-C1D1-4178-A64F-A75D455CE584}" presName="sibTrans" presStyleCnt="0"/>
      <dgm:spPr/>
    </dgm:pt>
    <dgm:pt modelId="{FC4F4F07-0756-4BA5-9CF0-D44D25B4AF67}" type="pres">
      <dgm:prSet presAssocID="{1AF634B1-BAE7-41BA-BE28-B24DF3C694A1}" presName="node" presStyleLbl="node1" presStyleIdx="3" presStyleCnt="5" custScaleX="106052" custScaleY="107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BF10F-80F3-48D8-9BFC-2137E016B63C}" type="pres">
      <dgm:prSet presAssocID="{658029A5-DAB9-47A7-AA9F-0B5DD778A874}" presName="sibTrans" presStyleCnt="0"/>
      <dgm:spPr/>
    </dgm:pt>
    <dgm:pt modelId="{9EB6C054-FAB8-4EB3-A5B7-056285A6794F}" type="pres">
      <dgm:prSet presAssocID="{A2B8AB85-7489-4919-BE06-73FE23C42ABE}" presName="node" presStyleLbl="node1" presStyleIdx="4" presStyleCnt="5" custScaleX="107572" custScaleY="107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09E79-C5DC-4BC0-8D22-23189B6E7D07}" srcId="{C3C796A7-D949-426E-80E0-6D78913FDD84}" destId="{BEDDA9C1-9BEB-48A8-AD50-543E1B43C368}" srcOrd="1" destOrd="0" parTransId="{A0B50DC3-BD2A-490F-B864-C2B5F8345700}" sibTransId="{422990A4-C340-49DC-97CF-F90EE4A87331}"/>
    <dgm:cxn modelId="{DF54E844-3AE2-4FF3-9BAA-8A3284383C06}" srcId="{C3C796A7-D949-426E-80E0-6D78913FDD84}" destId="{CF139BCF-928B-498E-B44D-AB1C12ABA14F}" srcOrd="2" destOrd="0" parTransId="{B3C1DF1C-C4D4-4A41-8169-3A0F565A8BDD}" sibTransId="{D3BCCC26-C1D1-4178-A64F-A75D455CE584}"/>
    <dgm:cxn modelId="{A943E98E-D738-41B3-A8E6-31DB159379A2}" type="presOf" srcId="{CF139BCF-928B-498E-B44D-AB1C12ABA14F}" destId="{5896A125-9D2A-4876-9481-99930EE2B3AD}" srcOrd="0" destOrd="0" presId="urn:microsoft.com/office/officeart/2005/8/layout/default"/>
    <dgm:cxn modelId="{86AD31BE-7DA5-46F9-B80A-AFF32276CB4C}" type="presOf" srcId="{C3C796A7-D949-426E-80E0-6D78913FDD84}" destId="{FA783755-5F0E-4DA7-93D8-6D61BDE1EA9A}" srcOrd="0" destOrd="0" presId="urn:microsoft.com/office/officeart/2005/8/layout/default"/>
    <dgm:cxn modelId="{247ACC5E-B3AA-421C-BFDC-0C249403FDEA}" srcId="{C3C796A7-D949-426E-80E0-6D78913FDD84}" destId="{A2B8AB85-7489-4919-BE06-73FE23C42ABE}" srcOrd="4" destOrd="0" parTransId="{75D24CF8-DC11-4C06-8CF8-94EE9AE37C98}" sibTransId="{EF7B4B68-266C-42AF-A32C-96A982C461EF}"/>
    <dgm:cxn modelId="{17118698-EF35-4A75-8DD2-62963F3E0F69}" type="presOf" srcId="{DAD20931-9F31-4C25-A1B5-C99797FBE952}" destId="{FC98B98E-AE41-4F16-B453-C035CCCAFB35}" srcOrd="0" destOrd="0" presId="urn:microsoft.com/office/officeart/2005/8/layout/default"/>
    <dgm:cxn modelId="{39936D9C-179D-42B2-A939-F643B32EA032}" type="presOf" srcId="{BEDDA9C1-9BEB-48A8-AD50-543E1B43C368}" destId="{037F201C-263A-469A-8ABC-315679434496}" srcOrd="0" destOrd="0" presId="urn:microsoft.com/office/officeart/2005/8/layout/default"/>
    <dgm:cxn modelId="{550BF57E-E981-4DBC-A7E6-E3DB093DE447}" type="presOf" srcId="{1AF634B1-BAE7-41BA-BE28-B24DF3C694A1}" destId="{FC4F4F07-0756-4BA5-9CF0-D44D25B4AF67}" srcOrd="0" destOrd="0" presId="urn:microsoft.com/office/officeart/2005/8/layout/default"/>
    <dgm:cxn modelId="{7A3E39E6-623A-4F91-ABE0-3EB59F473D6E}" type="presOf" srcId="{A2B8AB85-7489-4919-BE06-73FE23C42ABE}" destId="{9EB6C054-FAB8-4EB3-A5B7-056285A6794F}" srcOrd="0" destOrd="0" presId="urn:microsoft.com/office/officeart/2005/8/layout/default"/>
    <dgm:cxn modelId="{F3E9642C-4346-41F7-8768-D3D2B05AB981}" srcId="{C3C796A7-D949-426E-80E0-6D78913FDD84}" destId="{DAD20931-9F31-4C25-A1B5-C99797FBE952}" srcOrd="0" destOrd="0" parTransId="{ADD96F08-227E-4DD9-831B-B1E9DD7A3696}" sibTransId="{AAD7EFD7-4C72-4015-A1DC-66BC2F551FDB}"/>
    <dgm:cxn modelId="{217161DB-9C31-49E9-B721-F9E096AC6D3D}" srcId="{C3C796A7-D949-426E-80E0-6D78913FDD84}" destId="{1AF634B1-BAE7-41BA-BE28-B24DF3C694A1}" srcOrd="3" destOrd="0" parTransId="{961D2700-7A66-42BE-BE29-BD6C139BFAB9}" sibTransId="{658029A5-DAB9-47A7-AA9F-0B5DD778A874}"/>
    <dgm:cxn modelId="{13C5EEBE-2432-43F0-86E0-C84E3C698205}" type="presParOf" srcId="{FA783755-5F0E-4DA7-93D8-6D61BDE1EA9A}" destId="{FC98B98E-AE41-4F16-B453-C035CCCAFB35}" srcOrd="0" destOrd="0" presId="urn:microsoft.com/office/officeart/2005/8/layout/default"/>
    <dgm:cxn modelId="{5D4FADA8-3A6C-40BA-8593-D66319FEBDB2}" type="presParOf" srcId="{FA783755-5F0E-4DA7-93D8-6D61BDE1EA9A}" destId="{495DE963-5AB0-4E49-8FB3-FDD2012486F9}" srcOrd="1" destOrd="0" presId="urn:microsoft.com/office/officeart/2005/8/layout/default"/>
    <dgm:cxn modelId="{D7F5D132-DBC4-4116-BA66-18C68EF8582A}" type="presParOf" srcId="{FA783755-5F0E-4DA7-93D8-6D61BDE1EA9A}" destId="{037F201C-263A-469A-8ABC-315679434496}" srcOrd="2" destOrd="0" presId="urn:microsoft.com/office/officeart/2005/8/layout/default"/>
    <dgm:cxn modelId="{D84D8461-2164-476C-8D09-72EF039932D4}" type="presParOf" srcId="{FA783755-5F0E-4DA7-93D8-6D61BDE1EA9A}" destId="{11549DE5-2695-48A3-A378-A14FB0811A28}" srcOrd="3" destOrd="0" presId="urn:microsoft.com/office/officeart/2005/8/layout/default"/>
    <dgm:cxn modelId="{49A3277D-B1DE-4A94-A602-741DB0196ECD}" type="presParOf" srcId="{FA783755-5F0E-4DA7-93D8-6D61BDE1EA9A}" destId="{5896A125-9D2A-4876-9481-99930EE2B3AD}" srcOrd="4" destOrd="0" presId="urn:microsoft.com/office/officeart/2005/8/layout/default"/>
    <dgm:cxn modelId="{4CD89BC5-D9E6-4384-9760-C106B7C4CF15}" type="presParOf" srcId="{FA783755-5F0E-4DA7-93D8-6D61BDE1EA9A}" destId="{6A86D180-E71C-461A-BFBE-79C0EC45CF3C}" srcOrd="5" destOrd="0" presId="urn:microsoft.com/office/officeart/2005/8/layout/default"/>
    <dgm:cxn modelId="{E605DE2F-72D5-49D6-99F9-8E4208B0836B}" type="presParOf" srcId="{FA783755-5F0E-4DA7-93D8-6D61BDE1EA9A}" destId="{FC4F4F07-0756-4BA5-9CF0-D44D25B4AF67}" srcOrd="6" destOrd="0" presId="urn:microsoft.com/office/officeart/2005/8/layout/default"/>
    <dgm:cxn modelId="{AE1BD32D-0438-4403-BF80-C8084397C1F9}" type="presParOf" srcId="{FA783755-5F0E-4DA7-93D8-6D61BDE1EA9A}" destId="{5FABF10F-80F3-48D8-9BFC-2137E016B63C}" srcOrd="7" destOrd="0" presId="urn:microsoft.com/office/officeart/2005/8/layout/default"/>
    <dgm:cxn modelId="{EB52485E-2926-4439-A15A-77B0B4E62E63}" type="presParOf" srcId="{FA783755-5F0E-4DA7-93D8-6D61BDE1EA9A}" destId="{9EB6C054-FAB8-4EB3-A5B7-056285A6794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8B98E-AE41-4F16-B453-C035CCCAFB35}">
      <dsp:nvSpPr>
        <dsp:cNvPr id="0" name=""/>
        <dsp:cNvSpPr/>
      </dsp:nvSpPr>
      <dsp:spPr>
        <a:xfrm>
          <a:off x="1382995" y="565163"/>
          <a:ext cx="2624470" cy="15748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/>
            <a:t>Legislation</a:t>
          </a:r>
          <a:endParaRPr lang="cs-CZ" sz="3200" kern="1200" dirty="0"/>
        </a:p>
      </dsp:txBody>
      <dsp:txXfrm>
        <a:off x="1382995" y="565163"/>
        <a:ext cx="2624470" cy="1574813"/>
      </dsp:txXfrm>
    </dsp:sp>
    <dsp:sp modelId="{037F201C-263A-469A-8ABC-315679434496}">
      <dsp:nvSpPr>
        <dsp:cNvPr id="0" name=""/>
        <dsp:cNvSpPr/>
      </dsp:nvSpPr>
      <dsp:spPr>
        <a:xfrm>
          <a:off x="4251379" y="569188"/>
          <a:ext cx="2595224" cy="15667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/>
            <a:t>Competencies</a:t>
          </a:r>
          <a:endParaRPr lang="cs-CZ" sz="3200" kern="1200" dirty="0"/>
        </a:p>
      </dsp:txBody>
      <dsp:txXfrm>
        <a:off x="4251379" y="569188"/>
        <a:ext cx="2595224" cy="1566764"/>
      </dsp:txXfrm>
    </dsp:sp>
    <dsp:sp modelId="{5896A125-9D2A-4876-9481-99930EE2B3AD}">
      <dsp:nvSpPr>
        <dsp:cNvPr id="0" name=""/>
        <dsp:cNvSpPr/>
      </dsp:nvSpPr>
      <dsp:spPr>
        <a:xfrm>
          <a:off x="2915" y="2388977"/>
          <a:ext cx="2525343" cy="15667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/>
            <a:t>Processes</a:t>
          </a:r>
          <a:endParaRPr lang="cs-CZ" sz="3200" kern="1200" dirty="0"/>
        </a:p>
      </dsp:txBody>
      <dsp:txXfrm>
        <a:off x="2915" y="2388977"/>
        <a:ext cx="2525343" cy="1566735"/>
      </dsp:txXfrm>
    </dsp:sp>
    <dsp:sp modelId="{FC4F4F07-0756-4BA5-9CF0-D44D25B4AF67}">
      <dsp:nvSpPr>
        <dsp:cNvPr id="0" name=""/>
        <dsp:cNvSpPr/>
      </dsp:nvSpPr>
      <dsp:spPr>
        <a:xfrm>
          <a:off x="2772173" y="2384097"/>
          <a:ext cx="2586761" cy="15764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/>
            <a:t>Lawmaking</a:t>
          </a:r>
          <a:endParaRPr lang="cs-CZ" sz="3200" kern="1200" dirty="0"/>
        </a:p>
      </dsp:txBody>
      <dsp:txXfrm>
        <a:off x="2772173" y="2384097"/>
        <a:ext cx="2586761" cy="1576496"/>
      </dsp:txXfrm>
    </dsp:sp>
    <dsp:sp modelId="{9EB6C054-FAB8-4EB3-A5B7-056285A6794F}">
      <dsp:nvSpPr>
        <dsp:cNvPr id="0" name=""/>
        <dsp:cNvSpPr/>
      </dsp:nvSpPr>
      <dsp:spPr>
        <a:xfrm>
          <a:off x="5602848" y="2383892"/>
          <a:ext cx="2623836" cy="15769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/>
            <a:t>Cases</a:t>
          </a:r>
          <a:endParaRPr lang="cs-CZ" sz="3200" kern="1200" dirty="0"/>
        </a:p>
      </dsp:txBody>
      <dsp:txXfrm>
        <a:off x="5602848" y="2383892"/>
        <a:ext cx="2623836" cy="1576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D828-EB9D-4C6B-A695-718B3FBC52DA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ACC-CF7B-4163-8050-3EA7494E9E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58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D828-EB9D-4C6B-A695-718B3FBC52DA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ACC-CF7B-4163-8050-3EA7494E9E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56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D828-EB9D-4C6B-A695-718B3FBC52DA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ACC-CF7B-4163-8050-3EA7494E9E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62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D828-EB9D-4C6B-A695-718B3FBC52DA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ACC-CF7B-4163-8050-3EA7494E9E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10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D828-EB9D-4C6B-A695-718B3FBC52DA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ACC-CF7B-4163-8050-3EA7494E9E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D828-EB9D-4C6B-A695-718B3FBC52DA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ACC-CF7B-4163-8050-3EA7494E9E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44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D828-EB9D-4C6B-A695-718B3FBC52DA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ACC-CF7B-4163-8050-3EA7494E9E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25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D828-EB9D-4C6B-A695-718B3FBC52DA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ACC-CF7B-4163-8050-3EA7494E9E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88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D828-EB9D-4C6B-A695-718B3FBC52DA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ACC-CF7B-4163-8050-3EA7494E9E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64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D828-EB9D-4C6B-A695-718B3FBC52DA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ACC-CF7B-4163-8050-3EA7494E9E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51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D828-EB9D-4C6B-A695-718B3FBC52DA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FACC-CF7B-4163-8050-3EA7494E9E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82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D828-EB9D-4C6B-A695-718B3FBC52DA}" type="datetimeFigureOut">
              <a:rPr lang="cs-CZ" smtClean="0"/>
              <a:t>12.6.2017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FACC-CF7B-4163-8050-3EA7494E9E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67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.arnika.org/" TargetMode="External"/><Relationship Id="rId2" Type="http://schemas.openxmlformats.org/officeDocument/2006/relationships/hyperlink" Target="http://www.eko.b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nja.junuzovic@czzs.org" TargetMode="External"/><Relationship Id="rId5" Type="http://schemas.openxmlformats.org/officeDocument/2006/relationships/hyperlink" Target="http://www.aarhus.ba/" TargetMode="External"/><Relationship Id="rId4" Type="http://schemas.openxmlformats.org/officeDocument/2006/relationships/hyperlink" Target="http://www.czzs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nika\Desktop\Cover3_EN_ležat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7640"/>
            <a:ext cx="9793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Description of </a:t>
            </a:r>
            <a:r>
              <a:rPr lang="en-US" sz="1800" dirty="0" err="1" smtClean="0"/>
              <a:t>BiH’s</a:t>
            </a:r>
            <a:r>
              <a:rPr lang="en-US" sz="1800" dirty="0" smtClean="0"/>
              <a:t> obligations related to providing access to environmental information and the right to participate in environmental decision-making. These obligations ensue from: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International legal instruments governing environmental protection and pollution prevention: Aarhus and Espoo Conventions and Kyiv Protocol</a:t>
            </a:r>
          </a:p>
          <a:p>
            <a:r>
              <a:rPr lang="en-US" sz="1800" dirty="0" smtClean="0"/>
              <a:t>EU law: Industrial Emissions, Environmental Information and Public Participation Directives</a:t>
            </a:r>
          </a:p>
          <a:p>
            <a:r>
              <a:rPr lang="en-US" sz="1800" dirty="0" smtClean="0"/>
              <a:t>National law: the Law on Freedom of Access to Information</a:t>
            </a:r>
          </a:p>
          <a:p>
            <a:endParaRPr lang="en-US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cs-CZ" sz="4900" dirty="0" err="1" smtClean="0">
                <a:solidFill>
                  <a:schemeClr val="bg1"/>
                </a:solidFill>
              </a:rPr>
              <a:t>Legislation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Access to Information and Public Participation in Environmental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3788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nika\Desktop\Výstřižek_right to inform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804863"/>
            <a:ext cx="7135813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nika\Desktop\Výstřižek_obtaining inform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019175"/>
            <a:ext cx="7831137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2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nika\Desktop\Výstřiž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56455"/>
            <a:ext cx="6050491" cy="49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Competencies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Authorities</a:t>
            </a:r>
            <a:r>
              <a:rPr lang="cs-CZ" dirty="0" smtClean="0"/>
              <a:t> </a:t>
            </a:r>
            <a:r>
              <a:rPr lang="cs-CZ" dirty="0" err="1" smtClean="0"/>
              <a:t>involved</a:t>
            </a:r>
            <a:r>
              <a:rPr lang="cs-CZ" dirty="0" smtClean="0"/>
              <a:t> in EIA </a:t>
            </a:r>
            <a:r>
              <a:rPr lang="cs-CZ" dirty="0" err="1" smtClean="0"/>
              <a:t>process</a:t>
            </a:r>
            <a:endParaRPr lang="cs-CZ" dirty="0" smtClean="0"/>
          </a:p>
          <a:p>
            <a:r>
              <a:rPr lang="cs-CZ" dirty="0" err="1" smtClean="0"/>
              <a:t>Authorities</a:t>
            </a:r>
            <a:r>
              <a:rPr lang="cs-CZ" dirty="0" smtClean="0"/>
              <a:t> </a:t>
            </a:r>
            <a:r>
              <a:rPr lang="cs-CZ" dirty="0" err="1" smtClean="0"/>
              <a:t>involved</a:t>
            </a:r>
            <a:r>
              <a:rPr lang="cs-CZ" dirty="0" smtClean="0"/>
              <a:t> in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Permitting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endParaRPr lang="cs-CZ" dirty="0" smtClean="0"/>
          </a:p>
          <a:p>
            <a:r>
              <a:rPr lang="en-US" dirty="0" smtClean="0"/>
              <a:t>Authorities </a:t>
            </a:r>
            <a:r>
              <a:rPr lang="en-US" dirty="0"/>
              <a:t>involved in Spatial Planning and </a:t>
            </a:r>
            <a:r>
              <a:rPr lang="en-US" dirty="0" smtClean="0"/>
              <a:t>Construction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nika\Desktop\Výstřižek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048672" cy="28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nika\Desktop\Výstřižek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0" y="2996952"/>
            <a:ext cx="7116763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Processes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 smtClean="0"/>
              <a:t>Desription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 open </a:t>
            </a:r>
            <a:r>
              <a:rPr lang="cs-CZ" dirty="0" err="1" smtClean="0"/>
              <a:t>for</a:t>
            </a:r>
            <a:r>
              <a:rPr lang="cs-CZ" dirty="0" smtClean="0"/>
              <a:t> public </a:t>
            </a:r>
            <a:r>
              <a:rPr lang="cs-CZ" dirty="0" err="1" smtClean="0"/>
              <a:t>participation</a:t>
            </a:r>
            <a:r>
              <a:rPr lang="cs-CZ" dirty="0" smtClean="0"/>
              <a:t> </a:t>
            </a:r>
            <a:r>
              <a:rPr lang="cs-CZ" dirty="0" err="1" smtClean="0"/>
              <a:t>including</a:t>
            </a:r>
            <a:r>
              <a:rPr lang="cs-CZ" dirty="0" smtClean="0"/>
              <a:t> </a:t>
            </a:r>
            <a:r>
              <a:rPr lang="cs-CZ" dirty="0" err="1" smtClean="0"/>
              <a:t>statutory</a:t>
            </a:r>
            <a:r>
              <a:rPr lang="cs-CZ" dirty="0" smtClean="0"/>
              <a:t> </a:t>
            </a:r>
            <a:r>
              <a:rPr lang="cs-CZ" dirty="0" err="1" smtClean="0"/>
              <a:t>deadlines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remedies</a:t>
            </a:r>
            <a:r>
              <a:rPr lang="cs-CZ" dirty="0"/>
              <a:t>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 smtClean="0"/>
              <a:t>Spatil</a:t>
            </a:r>
            <a:r>
              <a:rPr lang="cs-CZ" dirty="0" smtClean="0"/>
              <a:t> </a:t>
            </a:r>
            <a:r>
              <a:rPr lang="cs-CZ" dirty="0" err="1" smtClean="0"/>
              <a:t>planning</a:t>
            </a:r>
            <a:r>
              <a:rPr lang="cs-CZ" dirty="0" smtClean="0"/>
              <a:t> in </a:t>
            </a:r>
            <a:r>
              <a:rPr lang="cs-CZ" dirty="0" err="1" smtClean="0"/>
              <a:t>FBiH</a:t>
            </a:r>
            <a:r>
              <a:rPr lang="cs-CZ" dirty="0" smtClean="0"/>
              <a:t>, RS and Brčko </a:t>
            </a:r>
            <a:r>
              <a:rPr lang="cs-CZ" dirty="0" err="1" smtClean="0"/>
              <a:t>District</a:t>
            </a:r>
            <a:endParaRPr lang="cs-CZ" dirty="0" smtClean="0"/>
          </a:p>
          <a:p>
            <a:r>
              <a:rPr lang="cs-CZ" dirty="0" smtClean="0"/>
              <a:t>EIA </a:t>
            </a:r>
            <a:r>
              <a:rPr lang="cs-CZ" dirty="0" err="1" smtClean="0"/>
              <a:t>process</a:t>
            </a:r>
            <a:endParaRPr lang="cs-CZ" dirty="0" smtClean="0"/>
          </a:p>
          <a:p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permitting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endParaRPr lang="cs-CZ" dirty="0" smtClean="0"/>
          </a:p>
          <a:p>
            <a:r>
              <a:rPr lang="cs-CZ" dirty="0" err="1" smtClean="0"/>
              <a:t>Construction</a:t>
            </a:r>
            <a:r>
              <a:rPr lang="cs-CZ" dirty="0" smtClean="0"/>
              <a:t> </a:t>
            </a:r>
            <a:r>
              <a:rPr lang="cs-CZ" dirty="0" err="1" smtClean="0"/>
              <a:t>permitting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in </a:t>
            </a:r>
            <a:r>
              <a:rPr lang="cs-CZ" dirty="0" err="1" smtClean="0"/>
              <a:t>FBiH</a:t>
            </a:r>
            <a:r>
              <a:rPr lang="cs-CZ" dirty="0" smtClean="0"/>
              <a:t>, RS and Brčko </a:t>
            </a:r>
            <a:r>
              <a:rPr lang="cs-CZ" dirty="0" err="1" smtClean="0"/>
              <a:t>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504825"/>
            <a:ext cx="69246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8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nika\Desktop\Výstřižek_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923925"/>
            <a:ext cx="7564437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nika\Desktop\Výstřižek_E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890588"/>
            <a:ext cx="7793037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BACKROUND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Author and editor: </a:t>
            </a:r>
            <a:r>
              <a:rPr lang="en-US" sz="2000" dirty="0" err="1" smtClean="0"/>
              <a:t>Sarka</a:t>
            </a:r>
            <a:r>
              <a:rPr lang="en-US" sz="2000" dirty="0" smtClean="0"/>
              <a:t> </a:t>
            </a:r>
            <a:r>
              <a:rPr lang="en-US" sz="2000" dirty="0" err="1" smtClean="0"/>
              <a:t>Havrankova</a:t>
            </a:r>
            <a:endParaRPr lang="en-US" sz="2000" dirty="0" smtClean="0"/>
          </a:p>
          <a:p>
            <a:r>
              <a:rPr lang="en-US" sz="2000" b="1" dirty="0" smtClean="0"/>
              <a:t>Contributors: </a:t>
            </a:r>
            <a:r>
              <a:rPr lang="en-US" sz="2000" dirty="0" smtClean="0"/>
              <a:t>Viktor </a:t>
            </a:r>
            <a:r>
              <a:rPr lang="en-US" sz="2000" dirty="0" err="1" smtClean="0"/>
              <a:t>Bjelić</a:t>
            </a:r>
            <a:r>
              <a:rPr lang="en-US" sz="2000" dirty="0" smtClean="0"/>
              <a:t>, </a:t>
            </a:r>
            <a:r>
              <a:rPr lang="en-US" sz="2000" dirty="0" err="1" smtClean="0"/>
              <a:t>Vanja</a:t>
            </a:r>
            <a:r>
              <a:rPr lang="en-US" sz="2000" dirty="0" smtClean="0"/>
              <a:t> </a:t>
            </a:r>
            <a:r>
              <a:rPr lang="en-US" sz="2000" dirty="0" err="1" smtClean="0"/>
              <a:t>Junuzović</a:t>
            </a:r>
            <a:r>
              <a:rPr lang="en-US" sz="2000" dirty="0" smtClean="0"/>
              <a:t>, Ratko </a:t>
            </a:r>
            <a:r>
              <a:rPr lang="en-US" sz="2000" dirty="0" err="1" smtClean="0"/>
              <a:t>Pilipović</a:t>
            </a:r>
            <a:r>
              <a:rPr lang="en-US" sz="2000" dirty="0" smtClean="0"/>
              <a:t>, </a:t>
            </a:r>
            <a:r>
              <a:rPr lang="en-US" sz="2000" dirty="0" err="1" smtClean="0"/>
              <a:t>Jelena</a:t>
            </a:r>
            <a:r>
              <a:rPr lang="en-US" sz="2000" dirty="0" smtClean="0"/>
              <a:t> </a:t>
            </a:r>
            <a:r>
              <a:rPr lang="en-US" sz="2000" dirty="0" err="1" smtClean="0"/>
              <a:t>Brkić</a:t>
            </a:r>
            <a:r>
              <a:rPr lang="en-US" sz="2000" dirty="0" smtClean="0"/>
              <a:t>, Zuzana </a:t>
            </a:r>
            <a:r>
              <a:rPr lang="en-US" sz="2000" dirty="0" err="1" smtClean="0"/>
              <a:t>Vachůnová</a:t>
            </a:r>
            <a:r>
              <a:rPr lang="en-US" sz="2000" dirty="0" smtClean="0"/>
              <a:t>, Martin </a:t>
            </a:r>
            <a:r>
              <a:rPr lang="en-US" sz="2000" dirty="0" err="1" smtClean="0"/>
              <a:t>Skalský</a:t>
            </a:r>
            <a:endParaRPr lang="en-US" sz="2000" dirty="0" smtClean="0"/>
          </a:p>
          <a:p>
            <a:r>
              <a:rPr lang="en-US" sz="2000" dirty="0" smtClean="0"/>
              <a:t>Prepared with the support of the Ministry of Foreign Affairs of the Czech Republic within the framework of the Transition Promotion </a:t>
            </a:r>
            <a:r>
              <a:rPr lang="en-US" sz="2000" dirty="0" err="1" smtClean="0"/>
              <a:t>Programm</a:t>
            </a:r>
            <a:endParaRPr lang="cs-CZ" sz="2000" dirty="0" smtClean="0"/>
          </a:p>
          <a:p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The guideline is intended primarily for civil society organizations and activists, environmental and civil rights lawyers, policy analysts, and other non-governmental actors in Bosnia and Herzegovina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rnika\Desktop\proces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671638"/>
            <a:ext cx="7116763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Lawmaking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public has also the right to participate in legislative and policy-making </a:t>
            </a:r>
            <a:r>
              <a:rPr lang="en-US" dirty="0" smtClean="0"/>
              <a:t>processes.</a:t>
            </a:r>
            <a:endParaRPr lang="en-US" dirty="0"/>
          </a:p>
          <a:p>
            <a:endParaRPr lang="cs-CZ" dirty="0" smtClean="0"/>
          </a:p>
          <a:p>
            <a:r>
              <a:rPr lang="en-US" dirty="0" smtClean="0"/>
              <a:t>Legislative </a:t>
            </a:r>
            <a:r>
              <a:rPr lang="en-US" dirty="0"/>
              <a:t>Process in the State of </a:t>
            </a:r>
            <a:r>
              <a:rPr lang="en-US" dirty="0" err="1" smtClean="0"/>
              <a:t>BiH</a:t>
            </a:r>
            <a:endParaRPr lang="cs-CZ" dirty="0" smtClean="0"/>
          </a:p>
          <a:p>
            <a:r>
              <a:rPr lang="en-US" dirty="0"/>
              <a:t>Legislative Process in the Entities</a:t>
            </a:r>
            <a:endParaRPr lang="cs-CZ" dirty="0" smtClean="0"/>
          </a:p>
          <a:p>
            <a:endParaRPr lang="en-US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945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nika\Desktop\legislative process_in Bi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900113"/>
            <a:ext cx="7192963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nika\Desktop\legislative process_ent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357313"/>
            <a:ext cx="7573963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dirty="0" smtClean="0">
                <a:hlinkClick r:id="rId2"/>
              </a:rPr>
              <a:t>www.eko.ba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hlinkClick r:id="rId3"/>
              </a:rPr>
              <a:t>www.english.arnika.org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hlinkClick r:id="rId4"/>
              </a:rPr>
              <a:t>www.czzs.org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hlinkClick r:id="rId5"/>
              </a:rPr>
              <a:t>www.aarhus.ba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en-US" dirty="0" smtClean="0"/>
              <a:t>People </a:t>
            </a:r>
            <a:r>
              <a:rPr lang="en-US" dirty="0"/>
              <a:t>who will decide to actively deal with local environmental issues and will have specific questions, can </a:t>
            </a:r>
            <a:r>
              <a:rPr lang="en-US" dirty="0" smtClean="0"/>
              <a:t>contact </a:t>
            </a:r>
            <a:r>
              <a:rPr lang="en-US" dirty="0"/>
              <a:t>Aarhus </a:t>
            </a:r>
            <a:r>
              <a:rPr lang="en-US" dirty="0" err="1"/>
              <a:t>centre</a:t>
            </a:r>
            <a:r>
              <a:rPr lang="en-US" dirty="0"/>
              <a:t> of </a:t>
            </a:r>
            <a:r>
              <a:rPr lang="en-US" dirty="0" smtClean="0"/>
              <a:t>Centre </a:t>
            </a:r>
            <a:r>
              <a:rPr lang="en-US" dirty="0"/>
              <a:t>for </a:t>
            </a:r>
            <a:r>
              <a:rPr lang="en-US" dirty="0" smtClean="0"/>
              <a:t>Environment</a:t>
            </a:r>
            <a:r>
              <a:rPr lang="cs-CZ" dirty="0" smtClean="0"/>
              <a:t>:</a:t>
            </a:r>
          </a:p>
          <a:p>
            <a:pPr marL="0" indent="0" algn="ctr">
              <a:buNone/>
            </a:pPr>
            <a:endParaRPr lang="cs-CZ" u="sng" dirty="0">
              <a:hlinkClick r:id="rId6"/>
            </a:endParaRPr>
          </a:p>
          <a:p>
            <a:pPr marL="0" indent="0" algn="ctr">
              <a:buNone/>
            </a:pPr>
            <a:r>
              <a:rPr lang="en-US" u="sng" dirty="0" smtClean="0">
                <a:hlinkClick r:id="rId6"/>
              </a:rPr>
              <a:t>vanja.junuzovic@czzs.org</a:t>
            </a:r>
            <a:endParaRPr lang="cs-CZ" dirty="0"/>
          </a:p>
          <a:p>
            <a:pPr marL="0" indent="0" algn="ctr">
              <a:buNone/>
            </a:pPr>
            <a:r>
              <a:rPr lang="en-US" dirty="0" smtClean="0"/>
              <a:t>+387(0)51 </a:t>
            </a:r>
            <a:r>
              <a:rPr lang="en-US" dirty="0"/>
              <a:t>433 141,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nika\Desktop\law clinic 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43408"/>
            <a:ext cx="10430997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15616" y="-47465"/>
            <a:ext cx="9011344" cy="141763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bg1"/>
                </a:solidFill>
              </a:rPr>
              <a:t>THANK YOU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FOR ATTENTION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sz="1800" b="1" dirty="0" smtClean="0"/>
              <a:t/>
            </a:r>
            <a:br>
              <a:rPr lang="cs-CZ" sz="1800" b="1" dirty="0" smtClean="0"/>
            </a:br>
            <a:endParaRPr lang="cs-CZ" sz="1800" b="1" dirty="0" smtClean="0"/>
          </a:p>
          <a:p>
            <a:pPr marL="0" indent="0" algn="ctr">
              <a:buNone/>
            </a:pPr>
            <a:endParaRPr lang="cs-CZ" sz="1800" b="1" dirty="0"/>
          </a:p>
          <a:p>
            <a:pPr marL="0" indent="0" algn="ctr">
              <a:buNone/>
            </a:pPr>
            <a:endParaRPr lang="cs-CZ" sz="1800" b="1" dirty="0" smtClean="0"/>
          </a:p>
          <a:p>
            <a:pPr marL="0" indent="0" algn="ctr">
              <a:buNone/>
            </a:pPr>
            <a:endParaRPr lang="cs-CZ" sz="1800" b="1" dirty="0"/>
          </a:p>
          <a:p>
            <a:pPr marL="0" indent="0" algn="ctr">
              <a:buNone/>
            </a:pPr>
            <a:endParaRPr lang="cs-CZ" sz="1800" b="1" dirty="0" smtClean="0"/>
          </a:p>
          <a:p>
            <a:pPr marL="0" indent="0" algn="ctr">
              <a:buNone/>
            </a:pPr>
            <a:endParaRPr lang="cs-CZ" sz="1800" b="1" dirty="0" smtClean="0"/>
          </a:p>
          <a:p>
            <a:pPr marL="0" indent="0" algn="ctr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287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The guideline describes legislation and processes related to environmental protection and public participation in decision-making and identifies its weaknesses.</a:t>
            </a:r>
            <a:endParaRPr lang="cs-CZ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We focus on the key rights of reflected in Aarhus convention: </a:t>
            </a:r>
            <a:endParaRPr lang="cs-CZ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to access environmental information, </a:t>
            </a:r>
          </a:p>
          <a:p>
            <a:r>
              <a:rPr lang="en-US" sz="1800" dirty="0" smtClean="0"/>
              <a:t>to participate  in environmental decision-making, </a:t>
            </a:r>
          </a:p>
          <a:p>
            <a:r>
              <a:rPr lang="en-US" sz="1800" dirty="0" smtClean="0"/>
              <a:t>to access justice</a:t>
            </a:r>
            <a:endParaRPr lang="cs-CZ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cs-CZ" sz="1800" dirty="0" err="1" smtClean="0"/>
              <a:t>It</a:t>
            </a:r>
            <a:r>
              <a:rPr lang="cs-CZ" sz="1800" dirty="0" smtClean="0"/>
              <a:t> </a:t>
            </a:r>
            <a:r>
              <a:rPr lang="en-US" sz="1800" dirty="0" smtClean="0"/>
              <a:t>walk</a:t>
            </a:r>
            <a:r>
              <a:rPr lang="cs-CZ" sz="1800" dirty="0" smtClean="0"/>
              <a:t>s</a:t>
            </a:r>
            <a:r>
              <a:rPr lang="en-US" sz="1800" dirty="0" smtClean="0"/>
              <a:t> you </a:t>
            </a:r>
            <a:r>
              <a:rPr lang="en-US" sz="1800" dirty="0"/>
              <a:t>through relevant steps of environmental decision-making and administrative processes</a:t>
            </a:r>
            <a:r>
              <a:rPr lang="cs-CZ" sz="1800" dirty="0"/>
              <a:t> </a:t>
            </a:r>
            <a:r>
              <a:rPr lang="en-US" sz="1800" dirty="0"/>
              <a:t>and provide</a:t>
            </a:r>
            <a:r>
              <a:rPr lang="cs-CZ" sz="1800" dirty="0"/>
              <a:t>s</a:t>
            </a:r>
            <a:r>
              <a:rPr lang="en-US" sz="1800" dirty="0"/>
              <a:t> an overview of procedural requirements and obligations of public authorities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r>
              <a:rPr lang="en-US" sz="1800" dirty="0" smtClean="0"/>
              <a:t>spatial planning</a:t>
            </a:r>
            <a:endParaRPr lang="cs-CZ" sz="1800" dirty="0" smtClean="0"/>
          </a:p>
          <a:p>
            <a:r>
              <a:rPr lang="en-US" sz="1800" dirty="0" smtClean="0"/>
              <a:t>process </a:t>
            </a:r>
            <a:r>
              <a:rPr lang="en-US" sz="1800" dirty="0"/>
              <a:t>of environmental impact </a:t>
            </a:r>
            <a:r>
              <a:rPr lang="en-US" sz="1800" dirty="0" smtClean="0"/>
              <a:t>assessment</a:t>
            </a:r>
            <a:endParaRPr lang="cs-CZ" sz="1800" dirty="0" smtClean="0"/>
          </a:p>
          <a:p>
            <a:r>
              <a:rPr lang="en-US" sz="1800" dirty="0" smtClean="0"/>
              <a:t>environmental </a:t>
            </a:r>
            <a:r>
              <a:rPr lang="en-US" sz="1800" dirty="0"/>
              <a:t>and construction </a:t>
            </a:r>
            <a:r>
              <a:rPr lang="en-US" sz="1800" dirty="0" smtClean="0"/>
              <a:t>permit</a:t>
            </a: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20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SECTIONS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7394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Legislation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Regulation of Spatial Planning, EIA, Environmental and Construction Permitting Process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rnika\Desktop\law_fbi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4" y="1988840"/>
            <a:ext cx="7154863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arnika\Desktop\law_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9" y="548680"/>
            <a:ext cx="716438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nika\Desktop\law_brcko distri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9" y="4221088"/>
            <a:ext cx="7164387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As </a:t>
            </a:r>
            <a:r>
              <a:rPr lang="en-US" sz="2000" dirty="0"/>
              <a:t>a potential candidate for EU membership, </a:t>
            </a:r>
            <a:r>
              <a:rPr lang="en-US" sz="2000" dirty="0" err="1"/>
              <a:t>BiH</a:t>
            </a:r>
            <a:r>
              <a:rPr lang="en-US" sz="2000" dirty="0"/>
              <a:t> is obliged to harmonize its legislation with the EU legal framework </a:t>
            </a:r>
            <a:r>
              <a:rPr lang="en-US" sz="2000" dirty="0" smtClean="0"/>
              <a:t>and </a:t>
            </a:r>
            <a:r>
              <a:rPr lang="cs-CZ" sz="2000" dirty="0" smtClean="0"/>
              <a:t>to </a:t>
            </a:r>
            <a:r>
              <a:rPr lang="en-US" sz="2000" dirty="0" smtClean="0"/>
              <a:t>transpose</a:t>
            </a:r>
            <a:r>
              <a:rPr lang="cs-CZ" sz="2000" dirty="0" smtClean="0"/>
              <a:t> </a:t>
            </a:r>
            <a:r>
              <a:rPr lang="cs-CZ" sz="2000" dirty="0" err="1" smtClean="0"/>
              <a:t>several</a:t>
            </a:r>
            <a:r>
              <a:rPr lang="cs-CZ" sz="2000" dirty="0" smtClean="0"/>
              <a:t> EU</a:t>
            </a:r>
            <a:r>
              <a:rPr lang="en-US" sz="2000" dirty="0" smtClean="0"/>
              <a:t> </a:t>
            </a:r>
            <a:r>
              <a:rPr lang="en-US" sz="2000" dirty="0"/>
              <a:t>directives in its </a:t>
            </a:r>
            <a:r>
              <a:rPr lang="en-US" sz="2000" dirty="0" smtClean="0"/>
              <a:t>legislation</a:t>
            </a:r>
            <a:r>
              <a:rPr lang="cs-CZ" sz="2000" dirty="0" smtClean="0"/>
              <a:t>. </a:t>
            </a:r>
            <a:r>
              <a:rPr lang="cs-CZ" sz="2000" dirty="0" err="1" smtClean="0"/>
              <a:t>We</a:t>
            </a:r>
            <a:r>
              <a:rPr lang="cs-CZ" sz="2000" dirty="0" smtClean="0"/>
              <a:t> </a:t>
            </a:r>
            <a:r>
              <a:rPr lang="cs-CZ" sz="2000" dirty="0" err="1" smtClean="0"/>
              <a:t>describe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en-US" sz="2000" dirty="0" smtClean="0"/>
              <a:t>most </a:t>
            </a:r>
            <a:r>
              <a:rPr lang="en-US" sz="2000" dirty="0"/>
              <a:t>relevant EU directives related to the environmental decision-making and administrative </a:t>
            </a:r>
            <a:r>
              <a:rPr lang="en-US" sz="2000" dirty="0" smtClean="0"/>
              <a:t>processes</a:t>
            </a:r>
            <a:r>
              <a:rPr lang="cs-CZ" sz="2000" dirty="0" smtClean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IPPC </a:t>
            </a:r>
            <a:r>
              <a:rPr lang="en-US" sz="2000" dirty="0"/>
              <a:t>Directive</a:t>
            </a:r>
          </a:p>
          <a:p>
            <a:r>
              <a:rPr lang="en-US" sz="2000" dirty="0" smtClean="0"/>
              <a:t>Industrial </a:t>
            </a:r>
            <a:r>
              <a:rPr lang="en-US" sz="2000" dirty="0"/>
              <a:t>Emissions Directive</a:t>
            </a:r>
          </a:p>
          <a:p>
            <a:r>
              <a:rPr lang="en-US" sz="2000" dirty="0" smtClean="0"/>
              <a:t>EIA </a:t>
            </a:r>
            <a:r>
              <a:rPr lang="en-US" sz="2000" dirty="0"/>
              <a:t>Directive</a:t>
            </a:r>
          </a:p>
          <a:p>
            <a:r>
              <a:rPr lang="en-US" sz="2000" dirty="0" smtClean="0"/>
              <a:t>SEA </a:t>
            </a:r>
            <a:r>
              <a:rPr lang="en-US" sz="2000" dirty="0"/>
              <a:t>Directive</a:t>
            </a:r>
          </a:p>
          <a:p>
            <a:r>
              <a:rPr lang="en-US" sz="2000" dirty="0" smtClean="0"/>
              <a:t>Environmental </a:t>
            </a:r>
            <a:r>
              <a:rPr lang="en-US" sz="2000" dirty="0"/>
              <a:t>Information Directive</a:t>
            </a:r>
          </a:p>
          <a:p>
            <a:r>
              <a:rPr lang="en-US" sz="2000" dirty="0" smtClean="0"/>
              <a:t>Public </a:t>
            </a:r>
            <a:r>
              <a:rPr lang="en-US" sz="2000" dirty="0"/>
              <a:t>Participation Directive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cs-CZ" sz="4900" dirty="0" err="1" smtClean="0">
                <a:solidFill>
                  <a:schemeClr val="bg1"/>
                </a:solidFill>
              </a:rPr>
              <a:t>Legislation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fr-FR" sz="2200" dirty="0">
                <a:solidFill>
                  <a:schemeClr val="bg1"/>
                </a:solidFill>
              </a:rPr>
              <a:t>Implementation of EU Environmental Directives</a:t>
            </a:r>
            <a:r>
              <a:rPr lang="fr-FR" sz="2400" dirty="0">
                <a:solidFill>
                  <a:schemeClr val="bg1"/>
                </a:solidFill>
              </a:rPr>
              <a:t/>
            </a:r>
            <a:br>
              <a:rPr lang="fr-FR" sz="2400" dirty="0">
                <a:solidFill>
                  <a:schemeClr val="bg1"/>
                </a:solidFill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1247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5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nika\Desktop\Výstřižek_E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247775"/>
            <a:ext cx="7164387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14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426</Words>
  <Application>Microsoft Office PowerPoint</Application>
  <PresentationFormat>Předvádění na obrazovce 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Prezentace aplikace PowerPoint</vt:lpstr>
      <vt:lpstr>BACKROUND</vt:lpstr>
      <vt:lpstr>What you find there</vt:lpstr>
      <vt:lpstr>SECTIONS</vt:lpstr>
      <vt:lpstr>Legislation Regulation of Spatial Planning, EIA, Environmental and Construction Permitting Process</vt:lpstr>
      <vt:lpstr>Prezentace aplikace PowerPoint</vt:lpstr>
      <vt:lpstr>Legislation Implementation of EU Environmental Directives </vt:lpstr>
      <vt:lpstr>Prezentace aplikace PowerPoint</vt:lpstr>
      <vt:lpstr>Prezentace aplikace PowerPoint</vt:lpstr>
      <vt:lpstr>Legislation Access to Information and Public Participation in Environmental Decision-making</vt:lpstr>
      <vt:lpstr>Prezentace aplikace PowerPoint</vt:lpstr>
      <vt:lpstr>Prezentace aplikace PowerPoint</vt:lpstr>
      <vt:lpstr>Prezentace aplikace PowerPoint</vt:lpstr>
      <vt:lpstr>Competencies</vt:lpstr>
      <vt:lpstr>Prezentace aplikace PowerPoint</vt:lpstr>
      <vt:lpstr>Processes</vt:lpstr>
      <vt:lpstr>Prezentace aplikace PowerPoint</vt:lpstr>
      <vt:lpstr>Prezentace aplikace PowerPoint</vt:lpstr>
      <vt:lpstr>Prezentace aplikace PowerPoint</vt:lpstr>
      <vt:lpstr>Prezentace aplikace PowerPoint</vt:lpstr>
      <vt:lpstr>Lawmaking</vt:lpstr>
      <vt:lpstr>Prezentace aplikace PowerPoint</vt:lpstr>
      <vt:lpstr>Prezentace aplikace PowerPoint</vt:lpstr>
      <vt:lpstr>More information</vt:lpstr>
      <vt:lpstr>THANK YOU 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Information  and Public Participation  in Environmental Decision-Making  in Bosnia and Herzegovina</dc:title>
  <dc:creator>arnika</dc:creator>
  <cp:lastModifiedBy>arnika</cp:lastModifiedBy>
  <cp:revision>144</cp:revision>
  <dcterms:created xsi:type="dcterms:W3CDTF">2017-06-04T17:12:54Z</dcterms:created>
  <dcterms:modified xsi:type="dcterms:W3CDTF">2017-06-12T11:04:44Z</dcterms:modified>
</cp:coreProperties>
</file>