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66" r:id="rId3"/>
    <p:sldId id="267" r:id="rId4"/>
    <p:sldId id="268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0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84AE0-AB54-4348-92F5-8D30166926D6}" type="datetimeFigureOut">
              <a:rPr lang="en-US" smtClean="0"/>
              <a:t>6/12/2017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8A4C5-6DA6-41A4-A1B3-DBD62E46B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5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8A4C5-6DA6-41A4-A1B3-DBD62E46B9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57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3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5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5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02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15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06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13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34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51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85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7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42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88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163D5-0C5F-41DE-92CE-2E25FADA417A}" type="datetimeFigureOut">
              <a:rPr lang="cs-CZ" smtClean="0"/>
              <a:t>12.6.2017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056E0-FE96-4E24-BA94-0AEA25B555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08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zuzana.vachunova@arnika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ekonsultacije.gov.b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596" y="750770"/>
            <a:ext cx="8857397" cy="2098226"/>
          </a:xfrm>
        </p:spPr>
        <p:txBody>
          <a:bodyPr>
            <a:normAutofit fontScale="90000"/>
          </a:bodyPr>
          <a:lstStyle/>
          <a:p>
            <a:r>
              <a:rPr lang="cs-CZ" sz="4000" dirty="0" err="1" smtClean="0"/>
              <a:t>Implementation</a:t>
            </a:r>
            <a:r>
              <a:rPr lang="cs-CZ" sz="4000" dirty="0" smtClean="0"/>
              <a:t> </a:t>
            </a:r>
            <a:r>
              <a:rPr lang="cs-CZ" sz="4000" dirty="0" err="1" smtClean="0"/>
              <a:t>of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err="1" smtClean="0"/>
              <a:t>Aarhus</a:t>
            </a:r>
            <a:r>
              <a:rPr lang="cs-CZ" sz="4000" dirty="0" smtClean="0"/>
              <a:t> </a:t>
            </a:r>
            <a:r>
              <a:rPr lang="cs-CZ" sz="4000" dirty="0" err="1" smtClean="0"/>
              <a:t>convention</a:t>
            </a:r>
            <a:r>
              <a:rPr lang="cs-CZ" sz="4000" dirty="0" smtClean="0"/>
              <a:t> in </a:t>
            </a:r>
            <a:r>
              <a:rPr lang="cs-CZ" sz="4000" dirty="0" err="1" smtClean="0"/>
              <a:t>bih</a:t>
            </a:r>
            <a:r>
              <a:rPr lang="cs-CZ" sz="4000" dirty="0" smtClean="0"/>
              <a:t>, </a:t>
            </a:r>
            <a:br>
              <a:rPr lang="cs-CZ" sz="4000" dirty="0" smtClean="0"/>
            </a:br>
            <a:r>
              <a:rPr lang="cs-CZ" sz="4000" dirty="0" smtClean="0"/>
              <a:t>2014 –2016:</a:t>
            </a:r>
            <a:br>
              <a:rPr lang="cs-CZ" sz="4000" dirty="0" smtClean="0"/>
            </a:br>
            <a:r>
              <a:rPr lang="cs-CZ" sz="4000" b="1" dirty="0" err="1" smtClean="0"/>
              <a:t>preliminary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findings</a:t>
            </a:r>
            <a:endParaRPr lang="cs-CZ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0640" y="3143213"/>
            <a:ext cx="6831673" cy="1374688"/>
          </a:xfrm>
        </p:spPr>
        <p:txBody>
          <a:bodyPr/>
          <a:lstStyle/>
          <a:p>
            <a:r>
              <a:rPr lang="cs-CZ" dirty="0" smtClean="0"/>
              <a:t>Arnika / Center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Environment</a:t>
            </a:r>
            <a:endParaRPr lang="cs-CZ" dirty="0"/>
          </a:p>
        </p:txBody>
      </p:sp>
      <p:pic>
        <p:nvPicPr>
          <p:cNvPr id="1040" name="Picture 16" descr="https://lh4.googleusercontent.com/r4iEf96en8U0yu-_9MkBvHsT19AfRA0ROOpQsE6lnFYaWGgilsq-tdel0dWqAG2y330oJ0Sjbj3SkZu1B6XBpkTlh-bxuclIPL5IgAJArUzQOe1kXd11emL35oZ3J9gFtTSXazqj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5" y="4115117"/>
            <a:ext cx="1369060" cy="176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Jan Vávra\AppData\Local\Microsoft\Windows\INetCache\Content.Word\CEPO_cmyk_obycejny-papir.t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243" y="4307840"/>
            <a:ext cx="1606668" cy="157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h3.googleusercontent.com/zfKKxtQSTS4Rs10j_GCI0fTYJRA5zTTsARoz_WpbzFkcGv5ZgCq05TYewiE5FYWcp1ZAWy1pHhCENcEN_H9CAq3me17Fp0NigtTdV4VQOULTS5bibmPrwdaqD6QIr6rzxE1fZBc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865" y="4478357"/>
            <a:ext cx="2344622" cy="1405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:\Users\Zuzana\Desktop\Loga\320368_121725_transition_lg_v2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495" y="4859138"/>
            <a:ext cx="3978720" cy="126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49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Preliminary</a:t>
            </a:r>
            <a:r>
              <a:rPr lang="cs-CZ" dirty="0" smtClean="0"/>
              <a:t> </a:t>
            </a:r>
            <a:r>
              <a:rPr lang="cs-CZ" dirty="0" err="1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69743"/>
            <a:ext cx="9601200" cy="4544705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Overall</a:t>
            </a:r>
            <a:r>
              <a:rPr lang="cs-CZ" sz="2800" dirty="0" smtClean="0"/>
              <a:t>: </a:t>
            </a:r>
            <a:r>
              <a:rPr lang="cs-CZ" sz="2800" dirty="0" err="1" smtClean="0"/>
              <a:t>weak</a:t>
            </a:r>
            <a:r>
              <a:rPr lang="cs-CZ" sz="2800" dirty="0" smtClean="0"/>
              <a:t> </a:t>
            </a:r>
            <a:r>
              <a:rPr lang="cs-CZ" sz="2800" dirty="0" err="1" smtClean="0"/>
              <a:t>administration</a:t>
            </a:r>
            <a:r>
              <a:rPr lang="cs-CZ" sz="2800" dirty="0" smtClean="0"/>
              <a:t>, </a:t>
            </a:r>
            <a:r>
              <a:rPr lang="cs-CZ" sz="2800" dirty="0" err="1" smtClean="0"/>
              <a:t>lack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political</a:t>
            </a:r>
            <a:r>
              <a:rPr lang="cs-CZ" sz="2800" dirty="0" smtClean="0"/>
              <a:t> </a:t>
            </a:r>
            <a:r>
              <a:rPr lang="cs-CZ" sz="2800" dirty="0" err="1" smtClean="0"/>
              <a:t>will</a:t>
            </a:r>
            <a:r>
              <a:rPr lang="cs-CZ" sz="2800" dirty="0" smtClean="0"/>
              <a:t> and public </a:t>
            </a:r>
            <a:r>
              <a:rPr lang="cs-CZ" sz="2800" dirty="0" err="1" smtClean="0"/>
              <a:t>disinterest</a:t>
            </a:r>
            <a:r>
              <a:rPr lang="cs-CZ" sz="2800" dirty="0" smtClean="0"/>
              <a:t>/</a:t>
            </a:r>
            <a:r>
              <a:rPr lang="cs-CZ" sz="2800" dirty="0" err="1" smtClean="0"/>
              <a:t>disengagement</a:t>
            </a:r>
            <a:endParaRPr lang="cs-CZ" sz="2800" dirty="0" smtClean="0"/>
          </a:p>
          <a:p>
            <a:r>
              <a:rPr lang="cs-CZ" sz="2800" dirty="0" err="1" smtClean="0"/>
              <a:t>Insufficient</a:t>
            </a:r>
            <a:r>
              <a:rPr lang="cs-CZ" sz="2800" dirty="0" smtClean="0"/>
              <a:t> </a:t>
            </a:r>
            <a:r>
              <a:rPr lang="cs-CZ" sz="2800" dirty="0" err="1" smtClean="0"/>
              <a:t>substantial</a:t>
            </a:r>
            <a:r>
              <a:rPr lang="cs-CZ" sz="2800" dirty="0" smtClean="0"/>
              <a:t> public </a:t>
            </a:r>
            <a:r>
              <a:rPr lang="cs-CZ" sz="2800" dirty="0" err="1" smtClean="0"/>
              <a:t>participation</a:t>
            </a:r>
            <a:r>
              <a:rPr lang="cs-CZ" sz="2800" dirty="0" smtClean="0"/>
              <a:t> in </a:t>
            </a:r>
            <a:r>
              <a:rPr lang="cs-CZ" sz="2800" dirty="0" err="1" smtClean="0"/>
              <a:t>environmental</a:t>
            </a:r>
            <a:r>
              <a:rPr lang="cs-CZ" sz="2800" dirty="0" smtClean="0"/>
              <a:t> </a:t>
            </a:r>
            <a:r>
              <a:rPr lang="cs-CZ" sz="2800" dirty="0" err="1" smtClean="0"/>
              <a:t>lawmaking</a:t>
            </a:r>
            <a:endParaRPr lang="cs-CZ" sz="2800" dirty="0" smtClean="0"/>
          </a:p>
          <a:p>
            <a:r>
              <a:rPr lang="cs-CZ" sz="2800" dirty="0" err="1" smtClean="0"/>
              <a:t>Frequent</a:t>
            </a:r>
            <a:r>
              <a:rPr lang="cs-CZ" sz="2800" dirty="0" smtClean="0"/>
              <a:t> </a:t>
            </a:r>
            <a:r>
              <a:rPr lang="cs-CZ" sz="2800" dirty="0" err="1" smtClean="0"/>
              <a:t>bypassing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EIA </a:t>
            </a:r>
            <a:r>
              <a:rPr lang="cs-CZ" sz="2800" dirty="0" err="1" smtClean="0"/>
              <a:t>proceedings</a:t>
            </a:r>
            <a:r>
              <a:rPr lang="cs-CZ" sz="2800" dirty="0" smtClean="0"/>
              <a:t>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dirty="0" err="1" smtClean="0"/>
              <a:t>operation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facilities</a:t>
            </a:r>
            <a:r>
              <a:rPr lang="cs-CZ" sz="2800" dirty="0" smtClean="0"/>
              <a:t> </a:t>
            </a:r>
            <a:r>
              <a:rPr lang="cs-CZ" sz="2800" dirty="0" err="1" smtClean="0"/>
              <a:t>without</a:t>
            </a:r>
            <a:r>
              <a:rPr lang="cs-CZ" sz="2800" dirty="0" smtClean="0"/>
              <a:t> a </a:t>
            </a:r>
            <a:r>
              <a:rPr lang="cs-CZ" sz="2800" dirty="0" err="1" smtClean="0"/>
              <a:t>permit</a:t>
            </a:r>
            <a:endParaRPr lang="cs-CZ" sz="2800" dirty="0" smtClean="0"/>
          </a:p>
          <a:p>
            <a:r>
              <a:rPr lang="cs-CZ" sz="2800" dirty="0" err="1" smtClean="0"/>
              <a:t>Increasingly</a:t>
            </a:r>
            <a:r>
              <a:rPr lang="cs-CZ" sz="2800" dirty="0" smtClean="0"/>
              <a:t> positive role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courts</a:t>
            </a:r>
            <a:r>
              <a:rPr lang="cs-CZ" sz="2800" dirty="0" smtClean="0"/>
              <a:t> but </a:t>
            </a:r>
            <a:r>
              <a:rPr lang="cs-CZ" sz="2800" dirty="0" err="1" smtClean="0"/>
              <a:t>still</a:t>
            </a:r>
            <a:r>
              <a:rPr lang="cs-CZ" sz="2800" dirty="0" smtClean="0"/>
              <a:t> </a:t>
            </a:r>
            <a:r>
              <a:rPr lang="cs-CZ" sz="2800" dirty="0" err="1" smtClean="0"/>
              <a:t>few</a:t>
            </a:r>
            <a:r>
              <a:rPr lang="cs-CZ" sz="2800" dirty="0" smtClean="0"/>
              <a:t> </a:t>
            </a:r>
            <a:r>
              <a:rPr lang="cs-CZ" sz="2800" dirty="0" err="1" smtClean="0"/>
              <a:t>cases</a:t>
            </a:r>
            <a:endParaRPr lang="cs-CZ" sz="2800" dirty="0" smtClean="0"/>
          </a:p>
          <a:p>
            <a:r>
              <a:rPr lang="cs-CZ" sz="2800" dirty="0" err="1" smtClean="0"/>
              <a:t>Lacking</a:t>
            </a:r>
            <a:r>
              <a:rPr lang="cs-CZ" sz="2800" dirty="0" smtClean="0"/>
              <a:t> </a:t>
            </a:r>
            <a:r>
              <a:rPr lang="cs-CZ" sz="2800" dirty="0" err="1" smtClean="0"/>
              <a:t>ratification</a:t>
            </a:r>
            <a:r>
              <a:rPr lang="cs-CZ" sz="2800" dirty="0" smtClean="0"/>
              <a:t> and </a:t>
            </a:r>
            <a:r>
              <a:rPr lang="cs-CZ" sz="2800" dirty="0" err="1" smtClean="0"/>
              <a:t>implementation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PRTR </a:t>
            </a:r>
            <a:r>
              <a:rPr lang="cs-CZ" sz="2800" dirty="0" err="1" smtClean="0"/>
              <a:t>protocol</a:t>
            </a:r>
            <a:r>
              <a:rPr lang="cs-CZ" sz="2800" dirty="0" smtClean="0"/>
              <a:t>, </a:t>
            </a:r>
            <a:r>
              <a:rPr lang="cs-CZ" sz="2800" dirty="0" err="1" smtClean="0"/>
              <a:t>lacking</a:t>
            </a:r>
            <a:r>
              <a:rPr lang="cs-CZ" sz="2800" dirty="0" smtClean="0"/>
              <a:t> full </a:t>
            </a:r>
            <a:r>
              <a:rPr lang="cs-CZ" sz="2800" dirty="0" err="1" smtClean="0"/>
              <a:t>transposition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EU </a:t>
            </a:r>
            <a:r>
              <a:rPr lang="cs-CZ" sz="2800" dirty="0" err="1" smtClean="0"/>
              <a:t>directives</a:t>
            </a:r>
            <a:endParaRPr lang="cs-CZ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045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Background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BiH </a:t>
            </a:r>
            <a:r>
              <a:rPr lang="cs-CZ" sz="2800" dirty="0" err="1" smtClean="0"/>
              <a:t>acceeding</a:t>
            </a:r>
            <a:r>
              <a:rPr lang="cs-CZ" sz="2800" dirty="0" smtClean="0"/>
              <a:t> to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Aarhus</a:t>
            </a:r>
            <a:r>
              <a:rPr lang="cs-CZ" sz="2800" dirty="0" smtClean="0"/>
              <a:t> </a:t>
            </a:r>
            <a:r>
              <a:rPr lang="cs-CZ" sz="2800" dirty="0" err="1" smtClean="0"/>
              <a:t>Convention</a:t>
            </a:r>
            <a:r>
              <a:rPr lang="cs-CZ" sz="2800" dirty="0" smtClean="0"/>
              <a:t> in 2008</a:t>
            </a:r>
          </a:p>
          <a:p>
            <a:r>
              <a:rPr lang="en-US" sz="2800" dirty="0" smtClean="0"/>
              <a:t>Retirement of the</a:t>
            </a:r>
            <a:r>
              <a:rPr lang="cs-CZ" sz="2800" dirty="0" smtClean="0"/>
              <a:t> </a:t>
            </a:r>
            <a:r>
              <a:rPr lang="cs-CZ" sz="2800" dirty="0" err="1" smtClean="0"/>
              <a:t>National</a:t>
            </a:r>
            <a:r>
              <a:rPr lang="en-US" sz="2800" dirty="0" smtClean="0"/>
              <a:t> </a:t>
            </a:r>
            <a:r>
              <a:rPr lang="cs-CZ" sz="2800" dirty="0" err="1" smtClean="0"/>
              <a:t>Focal</a:t>
            </a:r>
            <a:r>
              <a:rPr lang="cs-CZ" sz="2800" dirty="0" smtClean="0"/>
              <a:t> Point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Convention</a:t>
            </a:r>
            <a:r>
              <a:rPr lang="en-US" sz="2800" dirty="0" smtClean="0"/>
              <a:t>; </a:t>
            </a:r>
            <a:r>
              <a:rPr lang="cs-CZ" sz="2800" dirty="0" err="1" smtClean="0"/>
              <a:t>failure</a:t>
            </a:r>
            <a:r>
              <a:rPr lang="cs-CZ" sz="2800" dirty="0" smtClean="0"/>
              <a:t> to </a:t>
            </a:r>
            <a:r>
              <a:rPr lang="cs-CZ" sz="2800" dirty="0" err="1" smtClean="0"/>
              <a:t>designate</a:t>
            </a:r>
            <a:r>
              <a:rPr lang="cs-CZ" sz="2800" dirty="0" smtClean="0"/>
              <a:t> a </a:t>
            </a:r>
            <a:r>
              <a:rPr lang="cs-CZ" sz="2800" dirty="0" err="1" smtClean="0"/>
              <a:t>new</a:t>
            </a:r>
            <a:r>
              <a:rPr lang="cs-CZ" sz="2800" dirty="0" smtClean="0"/>
              <a:t> </a:t>
            </a:r>
            <a:r>
              <a:rPr lang="cs-CZ" sz="2800" dirty="0" err="1" smtClean="0"/>
              <a:t>one</a:t>
            </a:r>
            <a:r>
              <a:rPr lang="cs-CZ" sz="2800" dirty="0" smtClean="0"/>
              <a:t> (</a:t>
            </a:r>
            <a:r>
              <a:rPr lang="cs-CZ" sz="2800" dirty="0" err="1" smtClean="0"/>
              <a:t>institutional</a:t>
            </a:r>
            <a:r>
              <a:rPr lang="cs-CZ" sz="2800" dirty="0" smtClean="0"/>
              <a:t> NFP: </a:t>
            </a:r>
            <a:r>
              <a:rPr lang="cs-CZ" sz="2800" dirty="0" err="1" smtClean="0"/>
              <a:t>FBiH</a:t>
            </a:r>
            <a:r>
              <a:rPr lang="cs-CZ" sz="2800" dirty="0" smtClean="0"/>
              <a:t> Ministry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Environment</a:t>
            </a:r>
            <a:r>
              <a:rPr lang="cs-CZ" sz="2800" dirty="0" smtClean="0"/>
              <a:t> and </a:t>
            </a:r>
            <a:r>
              <a:rPr lang="cs-CZ" sz="2800" dirty="0" err="1" smtClean="0"/>
              <a:t>Tourism</a:t>
            </a:r>
            <a:r>
              <a:rPr lang="cs-CZ" sz="2800" dirty="0" smtClean="0"/>
              <a:t>)</a:t>
            </a:r>
          </a:p>
          <a:p>
            <a:r>
              <a:rPr lang="cs-CZ" sz="2800" dirty="0" err="1" smtClean="0"/>
              <a:t>Sixth</a:t>
            </a:r>
            <a:r>
              <a:rPr lang="cs-CZ" sz="2800" dirty="0" smtClean="0"/>
              <a:t> </a:t>
            </a:r>
            <a:r>
              <a:rPr lang="en-US" sz="2800" dirty="0" smtClean="0"/>
              <a:t>Sessions </a:t>
            </a:r>
            <a:r>
              <a:rPr lang="en-US" sz="2800" dirty="0"/>
              <a:t>of the Meeting of the </a:t>
            </a:r>
            <a:r>
              <a:rPr lang="en-US" sz="2800" dirty="0" smtClean="0"/>
              <a:t>Parties</a:t>
            </a:r>
            <a:r>
              <a:rPr lang="cs-CZ" sz="2800" dirty="0" smtClean="0"/>
              <a:t> </a:t>
            </a:r>
            <a:r>
              <a:rPr lang="cs-CZ" sz="2800" dirty="0" err="1" smtClean="0"/>
              <a:t>will</a:t>
            </a:r>
            <a:r>
              <a:rPr lang="cs-CZ" sz="2800" dirty="0" smtClean="0"/>
              <a:t> </a:t>
            </a:r>
            <a:r>
              <a:rPr lang="cs-CZ" sz="2800" dirty="0" err="1" smtClean="0"/>
              <a:t>be</a:t>
            </a:r>
            <a:r>
              <a:rPr lang="cs-CZ" sz="2800" dirty="0" smtClean="0"/>
              <a:t> </a:t>
            </a:r>
            <a:r>
              <a:rPr lang="cs-CZ" sz="2800" dirty="0" err="1" smtClean="0"/>
              <a:t>held</a:t>
            </a:r>
            <a:r>
              <a:rPr lang="cs-CZ" sz="2800" dirty="0" smtClean="0"/>
              <a:t> in </a:t>
            </a:r>
            <a:r>
              <a:rPr lang="en-US" sz="2800" dirty="0" err="1" smtClean="0"/>
              <a:t>Budva</a:t>
            </a:r>
            <a:r>
              <a:rPr lang="en-US" sz="2800" dirty="0"/>
              <a:t>, Montenegro, 11-14 September 2017)</a:t>
            </a:r>
            <a:endParaRPr lang="cs-CZ" sz="2800" dirty="0" smtClean="0"/>
          </a:p>
          <a:p>
            <a:r>
              <a:rPr lang="cs-CZ" sz="2800" dirty="0" smtClean="0"/>
              <a:t>OSCE not </a:t>
            </a:r>
            <a:r>
              <a:rPr lang="cs-CZ" sz="2800" dirty="0" err="1" smtClean="0"/>
              <a:t>taking</a:t>
            </a:r>
            <a:r>
              <a:rPr lang="cs-CZ" sz="2800" dirty="0" smtClean="0"/>
              <a:t> </a:t>
            </a:r>
            <a:r>
              <a:rPr lang="cs-CZ" sz="2800" dirty="0" err="1" smtClean="0"/>
              <a:t>charge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reporting proces </a:t>
            </a:r>
            <a:r>
              <a:rPr lang="cs-CZ" sz="2800" dirty="0" err="1" smtClean="0"/>
              <a:t>this</a:t>
            </a:r>
            <a:r>
              <a:rPr lang="cs-CZ" sz="2800" dirty="0" smtClean="0"/>
              <a:t> </a:t>
            </a:r>
            <a:r>
              <a:rPr lang="cs-CZ" sz="2800" dirty="0" err="1" smtClean="0"/>
              <a:t>time</a:t>
            </a:r>
            <a:endParaRPr lang="cs-CZ" sz="2800" dirty="0" smtClean="0"/>
          </a:p>
          <a:p>
            <a:r>
              <a:rPr lang="cs-CZ" sz="2800" dirty="0" smtClean="0"/>
              <a:t>= No </a:t>
            </a:r>
            <a:r>
              <a:rPr lang="cs-CZ" sz="2800" dirty="0" err="1" smtClean="0"/>
              <a:t>official</a:t>
            </a:r>
            <a:r>
              <a:rPr lang="cs-CZ" sz="2800" dirty="0" smtClean="0"/>
              <a:t> </a:t>
            </a:r>
            <a:r>
              <a:rPr lang="cs-CZ" sz="2800" dirty="0" err="1" smtClean="0"/>
              <a:t>national</a:t>
            </a:r>
            <a:r>
              <a:rPr lang="cs-CZ" sz="2800" dirty="0" smtClean="0"/>
              <a:t> report!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467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Shadow</a:t>
            </a:r>
            <a:r>
              <a:rPr lang="cs-CZ" dirty="0" smtClean="0"/>
              <a:t> report </a:t>
            </a:r>
            <a:r>
              <a:rPr lang="cs-CZ" dirty="0" err="1" smtClean="0"/>
              <a:t>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32913"/>
          </a:xfrm>
        </p:spPr>
        <p:txBody>
          <a:bodyPr>
            <a:normAutofit lnSpcReduction="10000"/>
          </a:bodyPr>
          <a:lstStyle/>
          <a:p>
            <a:r>
              <a:rPr lang="cs-CZ" sz="2800" dirty="0" err="1" smtClean="0"/>
              <a:t>Common</a:t>
            </a:r>
            <a:r>
              <a:rPr lang="cs-CZ" sz="2800" dirty="0" smtClean="0"/>
              <a:t> </a:t>
            </a:r>
            <a:r>
              <a:rPr lang="cs-CZ" sz="2800" dirty="0" err="1" smtClean="0"/>
              <a:t>project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Arnika (CZ) and Center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Environment</a:t>
            </a:r>
            <a:r>
              <a:rPr lang="cs-CZ" sz="2800" dirty="0" smtClean="0"/>
              <a:t> (BiH)</a:t>
            </a:r>
          </a:p>
          <a:p>
            <a:r>
              <a:rPr lang="cs-CZ" sz="2800" dirty="0" err="1" smtClean="0"/>
              <a:t>Financial</a:t>
            </a:r>
            <a:r>
              <a:rPr lang="cs-CZ" sz="2800" dirty="0" smtClean="0"/>
              <a:t> support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Czech Ministry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Foreign</a:t>
            </a:r>
            <a:r>
              <a:rPr lang="cs-CZ" sz="2800" dirty="0" smtClean="0"/>
              <a:t> </a:t>
            </a:r>
            <a:r>
              <a:rPr lang="cs-CZ" sz="2800" dirty="0" err="1" smtClean="0"/>
              <a:t>Affairs</a:t>
            </a:r>
            <a:endParaRPr lang="cs-CZ" sz="2800" dirty="0" smtClean="0"/>
          </a:p>
          <a:p>
            <a:r>
              <a:rPr lang="cs-CZ" sz="2800" dirty="0" err="1" smtClean="0"/>
              <a:t>Involved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r>
              <a:rPr lang="cs-CZ" sz="2800" dirty="0" smtClean="0"/>
              <a:t> </a:t>
            </a:r>
            <a:r>
              <a:rPr lang="cs-CZ" sz="2800" dirty="0" err="1" smtClean="0"/>
              <a:t>experts</a:t>
            </a:r>
            <a:r>
              <a:rPr lang="cs-CZ" sz="2800" dirty="0" smtClean="0"/>
              <a:t>: Viktor </a:t>
            </a:r>
            <a:r>
              <a:rPr lang="cs-CZ" sz="2800" dirty="0" err="1" smtClean="0"/>
              <a:t>Bjelić</a:t>
            </a:r>
            <a:r>
              <a:rPr lang="cs-CZ" sz="2800" dirty="0" smtClean="0"/>
              <a:t>, </a:t>
            </a:r>
            <a:r>
              <a:rPr lang="cs-CZ" sz="2800" dirty="0" err="1" smtClean="0"/>
              <a:t>Mirna</a:t>
            </a:r>
            <a:r>
              <a:rPr lang="cs-CZ" sz="2800" dirty="0" smtClean="0"/>
              <a:t> </a:t>
            </a:r>
            <a:r>
              <a:rPr lang="cs-CZ" sz="2800" dirty="0" err="1" smtClean="0"/>
              <a:t>Delalić</a:t>
            </a:r>
            <a:r>
              <a:rPr lang="cs-CZ" sz="2800" dirty="0" smtClean="0"/>
              <a:t>, Sabina </a:t>
            </a:r>
            <a:r>
              <a:rPr lang="cs-CZ" sz="2800" dirty="0" err="1" smtClean="0"/>
              <a:t>Jukan</a:t>
            </a:r>
            <a:r>
              <a:rPr lang="cs-CZ" sz="2800" dirty="0" smtClean="0"/>
              <a:t>, </a:t>
            </a:r>
            <a:r>
              <a:rPr lang="cs-CZ" sz="2800" dirty="0" err="1" smtClean="0"/>
              <a:t>Vanja</a:t>
            </a:r>
            <a:r>
              <a:rPr lang="cs-CZ" sz="2800" dirty="0" smtClean="0"/>
              <a:t> </a:t>
            </a:r>
            <a:r>
              <a:rPr lang="cs-CZ" sz="2800" dirty="0" err="1" smtClean="0"/>
              <a:t>Junuzović</a:t>
            </a:r>
            <a:r>
              <a:rPr lang="cs-CZ" sz="2800" dirty="0" smtClean="0"/>
              <a:t>, </a:t>
            </a:r>
            <a:r>
              <a:rPr lang="cs-CZ" sz="2800" dirty="0" err="1" smtClean="0"/>
              <a:t>Samir</a:t>
            </a:r>
            <a:r>
              <a:rPr lang="cs-CZ" sz="2800" dirty="0" smtClean="0"/>
              <a:t> </a:t>
            </a:r>
            <a:r>
              <a:rPr lang="cs-CZ" sz="2800" dirty="0" err="1" smtClean="0"/>
              <a:t>Lemeš</a:t>
            </a:r>
            <a:r>
              <a:rPr lang="cs-CZ" sz="2800" dirty="0" smtClean="0"/>
              <a:t>, </a:t>
            </a:r>
            <a:r>
              <a:rPr lang="cs-CZ" sz="2800" dirty="0" err="1" smtClean="0"/>
              <a:t>Ratko</a:t>
            </a:r>
            <a:r>
              <a:rPr lang="cs-CZ" sz="2800" dirty="0" smtClean="0"/>
              <a:t> </a:t>
            </a:r>
            <a:r>
              <a:rPr lang="cs-CZ" sz="2800" dirty="0" err="1" smtClean="0"/>
              <a:t>Pilipović</a:t>
            </a:r>
            <a:r>
              <a:rPr lang="cs-CZ" sz="2800" dirty="0" smtClean="0"/>
              <a:t>…</a:t>
            </a:r>
          </a:p>
          <a:p>
            <a:r>
              <a:rPr lang="cs-CZ" sz="2800" dirty="0" smtClean="0"/>
              <a:t>Czech team: editor Tomáš </a:t>
            </a:r>
            <a:r>
              <a:rPr lang="cs-CZ" sz="2800" dirty="0" err="1" smtClean="0"/>
              <a:t>Jungwirth</a:t>
            </a:r>
            <a:r>
              <a:rPr lang="cs-CZ" sz="2800" dirty="0" smtClean="0"/>
              <a:t>, </a:t>
            </a:r>
            <a:r>
              <a:rPr lang="cs-CZ" sz="2800" dirty="0" err="1" smtClean="0"/>
              <a:t>coordination</a:t>
            </a:r>
            <a:r>
              <a:rPr lang="cs-CZ" sz="2800" dirty="0" smtClean="0"/>
              <a:t> Zuzana </a:t>
            </a:r>
            <a:r>
              <a:rPr lang="cs-CZ" sz="2800" dirty="0" err="1" smtClean="0"/>
              <a:t>Vachůnová</a:t>
            </a:r>
            <a:r>
              <a:rPr lang="cs-CZ" sz="2800" dirty="0" smtClean="0"/>
              <a:t>, expert </a:t>
            </a:r>
            <a:r>
              <a:rPr lang="cs-CZ" sz="2800" dirty="0" err="1" smtClean="0"/>
              <a:t>supervision</a:t>
            </a:r>
            <a:r>
              <a:rPr lang="cs-CZ" sz="2800" dirty="0" smtClean="0"/>
              <a:t> Petra Humlíčková</a:t>
            </a:r>
          </a:p>
          <a:p>
            <a:r>
              <a:rPr lang="cs-CZ" sz="2800" dirty="0" err="1" smtClean="0"/>
              <a:t>Process</a:t>
            </a:r>
            <a:r>
              <a:rPr lang="cs-CZ" sz="2800" dirty="0" smtClean="0"/>
              <a:t> </a:t>
            </a:r>
            <a:r>
              <a:rPr lang="cs-CZ" sz="2800" dirty="0" err="1" smtClean="0"/>
              <a:t>launched</a:t>
            </a:r>
            <a:r>
              <a:rPr lang="cs-CZ" sz="2800" dirty="0" smtClean="0"/>
              <a:t> </a:t>
            </a:r>
            <a:r>
              <a:rPr lang="cs-CZ" sz="2800" dirty="0" err="1" smtClean="0"/>
              <a:t>at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turn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2016, </a:t>
            </a:r>
            <a:r>
              <a:rPr lang="cs-CZ" sz="2800" dirty="0" err="1" smtClean="0"/>
              <a:t>now</a:t>
            </a:r>
            <a:r>
              <a:rPr lang="cs-CZ" sz="2800" dirty="0" smtClean="0"/>
              <a:t> </a:t>
            </a:r>
            <a:r>
              <a:rPr lang="cs-CZ" sz="2800" dirty="0" err="1" smtClean="0"/>
              <a:t>we</a:t>
            </a:r>
            <a:r>
              <a:rPr lang="cs-CZ" sz="2800" dirty="0" smtClean="0"/>
              <a:t> are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process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collection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comments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654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happy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comments</a:t>
            </a:r>
            <a:r>
              <a:rPr lang="cs-CZ" dirty="0" smtClean="0"/>
              <a:t>!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b="1" dirty="0" err="1" smtClean="0"/>
              <a:t>Please</a:t>
            </a:r>
            <a:r>
              <a:rPr lang="cs-CZ" b="1" dirty="0" smtClean="0"/>
              <a:t> </a:t>
            </a:r>
            <a:r>
              <a:rPr lang="cs-CZ" b="1" dirty="0" err="1" smtClean="0"/>
              <a:t>share</a:t>
            </a:r>
            <a:r>
              <a:rPr lang="cs-CZ" b="1" dirty="0" smtClean="0"/>
              <a:t> </a:t>
            </a:r>
            <a:r>
              <a:rPr lang="cs-CZ" b="1" dirty="0" err="1" smtClean="0"/>
              <a:t>your</a:t>
            </a:r>
            <a:r>
              <a:rPr lang="cs-CZ" b="1" dirty="0" smtClean="0"/>
              <a:t> </a:t>
            </a:r>
            <a:r>
              <a:rPr lang="cs-CZ" b="1" dirty="0" err="1" smtClean="0"/>
              <a:t>comments</a:t>
            </a:r>
            <a:r>
              <a:rPr lang="cs-CZ" b="1" dirty="0" smtClean="0"/>
              <a:t> and </a:t>
            </a:r>
            <a:r>
              <a:rPr lang="cs-CZ" b="1" dirty="0" err="1" smtClean="0"/>
              <a:t>experience</a:t>
            </a:r>
            <a:r>
              <a:rPr lang="cs-CZ" b="1" dirty="0" smtClean="0"/>
              <a:t> </a:t>
            </a:r>
            <a:r>
              <a:rPr lang="cs-CZ" b="1" dirty="0" err="1" smtClean="0"/>
              <a:t>with</a:t>
            </a:r>
            <a:r>
              <a:rPr lang="cs-CZ" b="1" dirty="0" smtClean="0"/>
              <a:t> </a:t>
            </a:r>
            <a:r>
              <a:rPr lang="cs-CZ" b="1" dirty="0" err="1" smtClean="0"/>
              <a:t>us</a:t>
            </a:r>
            <a:r>
              <a:rPr lang="cs-CZ" b="1" dirty="0" smtClean="0"/>
              <a:t> </a:t>
            </a:r>
            <a:r>
              <a:rPr lang="cs-CZ" b="1" dirty="0" err="1" smtClean="0"/>
              <a:t>now</a:t>
            </a:r>
            <a:r>
              <a:rPr lang="cs-CZ" b="1" dirty="0" smtClean="0"/>
              <a:t> </a:t>
            </a:r>
            <a:r>
              <a:rPr lang="cs-CZ" b="1" dirty="0" err="1" smtClean="0"/>
              <a:t>or</a:t>
            </a:r>
            <a:r>
              <a:rPr lang="cs-CZ" b="1" dirty="0" smtClean="0"/>
              <a:t> email </a:t>
            </a:r>
            <a:r>
              <a:rPr lang="cs-CZ" b="1" dirty="0" err="1" smtClean="0"/>
              <a:t>them</a:t>
            </a:r>
            <a:r>
              <a:rPr lang="cs-CZ" b="1" dirty="0" smtClean="0"/>
              <a:t> to </a:t>
            </a:r>
            <a:r>
              <a:rPr lang="cs-CZ" b="1" dirty="0" smtClean="0">
                <a:hlinkClick r:id="rId2"/>
              </a:rPr>
              <a:t>zuzana.vachunova@arnika.org</a:t>
            </a:r>
            <a:r>
              <a:rPr lang="cs-CZ" b="1" dirty="0" smtClean="0"/>
              <a:t> by </a:t>
            </a:r>
            <a:r>
              <a:rPr lang="cs-CZ" b="1" dirty="0" err="1" smtClean="0"/>
              <a:t>Sunday</a:t>
            </a:r>
            <a:r>
              <a:rPr lang="cs-CZ" b="1" dirty="0" smtClean="0"/>
              <a:t> 25 June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31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Questionnaires</a:t>
            </a:r>
            <a:r>
              <a:rPr lang="cs-CZ" dirty="0" smtClean="0"/>
              <a:t> response </a:t>
            </a:r>
            <a:r>
              <a:rPr lang="cs-CZ" dirty="0" err="1" smtClean="0"/>
              <a:t>rate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643744"/>
              </p:ext>
            </p:extLst>
          </p:nvPr>
        </p:nvGraphicFramePr>
        <p:xfrm>
          <a:off x="2702259" y="1883389"/>
          <a:ext cx="6919416" cy="4435526"/>
        </p:xfrm>
        <a:graphic>
          <a:graphicData uri="http://schemas.openxmlformats.org/drawingml/2006/table">
            <a:tbl>
              <a:tblPr/>
              <a:tblGrid>
                <a:gridCol w="2432607"/>
                <a:gridCol w="1740665"/>
                <a:gridCol w="1448753"/>
                <a:gridCol w="1297391"/>
              </a:tblGrid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TYPE OF INSTITUTION</a:t>
                      </a:r>
                      <a:endParaRPr lang="cs-CZ" sz="1700" dirty="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QUESTIONNAIRES SENT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RESPONSES RECEIVED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RESPONSE RATE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STATE MINISTRIES AND CENTRAL INSTITUTIONS</a:t>
                      </a:r>
                      <a:endParaRPr lang="en-US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71 %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MINISTRIES AND CENTRAL INSTITUTIONS IN FBiH</a:t>
                      </a:r>
                      <a:endParaRPr lang="en-US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50 %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CANTONAL MINISTRIES IN FBiH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22 %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CANTONAL COURTS IN FBiH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90 %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MUNICIPALITIES IN FBiH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40 %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MINISTRIES AND CENTRAL INSTITUTIONS IN RS</a:t>
                      </a:r>
                      <a:endParaRPr lang="en-US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29 %</a:t>
                      </a:r>
                      <a:endParaRPr lang="cs-CZ" sz="1700" dirty="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COURTS IN RS</a:t>
                      </a:r>
                      <a:endParaRPr lang="cs-CZ" sz="1700" dirty="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75 %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23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MUNICIPALITIES IN RS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40 %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3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INSTITUTIONS IN BRČKO DISTRICT 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</a:t>
                      </a:r>
                      <a:endParaRPr lang="cs-CZ" sz="170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100 %</a:t>
                      </a:r>
                      <a:endParaRPr lang="cs-CZ" sz="1700" dirty="0">
                        <a:effectLst/>
                      </a:endParaRPr>
                    </a:p>
                  </a:txBody>
                  <a:tcPr marL="68099" marR="68099" marT="42636" marB="4263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94564"/>
            <a:ext cx="2487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8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Preliminary</a:t>
            </a:r>
            <a:r>
              <a:rPr lang="cs-CZ" dirty="0" smtClean="0"/>
              <a:t> </a:t>
            </a:r>
            <a:r>
              <a:rPr lang="cs-CZ" dirty="0" err="1" smtClean="0"/>
              <a:t>findings</a:t>
            </a:r>
            <a:r>
              <a:rPr lang="cs-CZ" dirty="0" smtClean="0"/>
              <a:t> 1: </a:t>
            </a:r>
            <a:br>
              <a:rPr lang="cs-CZ" dirty="0" smtClean="0"/>
            </a:br>
            <a:r>
              <a:rPr lang="cs-CZ" dirty="0" err="1" smtClean="0"/>
              <a:t>access</a:t>
            </a:r>
            <a:r>
              <a:rPr lang="cs-CZ" dirty="0" smtClean="0"/>
              <a:t> to </a:t>
            </a:r>
            <a:r>
              <a:rPr lang="cs-CZ" dirty="0" err="1" smtClean="0"/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5"/>
            <a:ext cx="9601200" cy="4155743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NGO </a:t>
            </a:r>
            <a:r>
              <a:rPr lang="cs-CZ" sz="2800" dirty="0" err="1" smtClean="0"/>
              <a:t>responses</a:t>
            </a:r>
            <a:r>
              <a:rPr lang="cs-CZ" sz="2800" dirty="0" smtClean="0"/>
              <a:t>: 462 </a:t>
            </a:r>
            <a:r>
              <a:rPr lang="cs-CZ" sz="2800" dirty="0" err="1" smtClean="0"/>
              <a:t>requests</a:t>
            </a:r>
            <a:r>
              <a:rPr lang="cs-CZ" sz="2800" dirty="0" smtClean="0"/>
              <a:t> - 254 (55 %) full </a:t>
            </a:r>
            <a:r>
              <a:rPr lang="cs-CZ" sz="2800" dirty="0" err="1" smtClean="0"/>
              <a:t>answer</a:t>
            </a:r>
            <a:r>
              <a:rPr lang="cs-CZ" sz="2800" dirty="0" smtClean="0"/>
              <a:t>, 84 (18 %) </a:t>
            </a:r>
            <a:r>
              <a:rPr lang="cs-CZ" sz="2800" dirty="0" err="1" smtClean="0"/>
              <a:t>partial</a:t>
            </a:r>
            <a:r>
              <a:rPr lang="cs-CZ" sz="2800" dirty="0" smtClean="0"/>
              <a:t> </a:t>
            </a:r>
            <a:r>
              <a:rPr lang="cs-CZ" sz="2800" dirty="0" err="1" smtClean="0"/>
              <a:t>answer</a:t>
            </a:r>
            <a:r>
              <a:rPr lang="cs-CZ" sz="2800" dirty="0" smtClean="0"/>
              <a:t>, 95 (21 %) </a:t>
            </a:r>
            <a:r>
              <a:rPr lang="cs-CZ" sz="2800" dirty="0" err="1" smtClean="0"/>
              <a:t>administrative</a:t>
            </a:r>
            <a:r>
              <a:rPr lang="cs-CZ" sz="2800" dirty="0" smtClean="0"/>
              <a:t> silence, 29 (6 % </a:t>
            </a:r>
            <a:r>
              <a:rPr lang="cs-CZ" sz="2800" dirty="0" err="1" smtClean="0"/>
              <a:t>rejection</a:t>
            </a:r>
            <a:r>
              <a:rPr lang="cs-CZ" sz="2800" dirty="0" smtClean="0"/>
              <a:t>)</a:t>
            </a:r>
          </a:p>
          <a:p>
            <a:r>
              <a:rPr lang="cs-CZ" sz="2800" dirty="0" err="1" smtClean="0"/>
              <a:t>Transposition</a:t>
            </a:r>
            <a:r>
              <a:rPr lang="cs-CZ" sz="2800" dirty="0" smtClean="0"/>
              <a:t> in place, </a:t>
            </a:r>
            <a:r>
              <a:rPr lang="cs-CZ" sz="2800" dirty="0" err="1" smtClean="0"/>
              <a:t>enforcement</a:t>
            </a:r>
            <a:r>
              <a:rPr lang="cs-CZ" sz="2800" dirty="0" smtClean="0"/>
              <a:t> </a:t>
            </a:r>
            <a:r>
              <a:rPr lang="cs-CZ" sz="2800" dirty="0" err="1" smtClean="0"/>
              <a:t>remains</a:t>
            </a:r>
            <a:r>
              <a:rPr lang="cs-CZ" sz="2800" dirty="0" smtClean="0"/>
              <a:t> </a:t>
            </a:r>
            <a:r>
              <a:rPr lang="cs-CZ" sz="2800" dirty="0" err="1" smtClean="0"/>
              <a:t>unsatisfactory</a:t>
            </a:r>
            <a:endParaRPr lang="cs-CZ" sz="2800" dirty="0" smtClean="0"/>
          </a:p>
          <a:p>
            <a:r>
              <a:rPr lang="cs-CZ" sz="2800" dirty="0" err="1" smtClean="0"/>
              <a:t>Information</a:t>
            </a:r>
            <a:r>
              <a:rPr lang="cs-CZ" sz="2800" dirty="0" smtClean="0"/>
              <a:t> not (</a:t>
            </a:r>
            <a:r>
              <a:rPr lang="cs-CZ" sz="2800" dirty="0" err="1" smtClean="0"/>
              <a:t>easily</a:t>
            </a:r>
            <a:r>
              <a:rPr lang="cs-CZ" sz="2800" dirty="0" smtClean="0"/>
              <a:t>) </a:t>
            </a:r>
            <a:r>
              <a:rPr lang="cs-CZ" sz="2800" dirty="0" err="1" smtClean="0"/>
              <a:t>acessible</a:t>
            </a:r>
            <a:r>
              <a:rPr lang="cs-CZ" sz="2800" dirty="0" smtClean="0"/>
              <a:t>, </a:t>
            </a:r>
            <a:r>
              <a:rPr lang="cs-CZ" sz="2800" dirty="0" err="1" smtClean="0"/>
              <a:t>lacking</a:t>
            </a:r>
            <a:r>
              <a:rPr lang="cs-CZ" sz="2800" dirty="0" smtClean="0"/>
              <a:t> online </a:t>
            </a:r>
            <a:r>
              <a:rPr lang="cs-CZ" sz="2800" dirty="0" err="1" smtClean="0"/>
              <a:t>databases</a:t>
            </a:r>
            <a:endParaRPr lang="cs-CZ" sz="2800" dirty="0" smtClean="0"/>
          </a:p>
          <a:p>
            <a:r>
              <a:rPr lang="cs-CZ" sz="2800" dirty="0" smtClean="0"/>
              <a:t>Non-</a:t>
            </a:r>
            <a:r>
              <a:rPr lang="cs-CZ" sz="2800" dirty="0" err="1" smtClean="0"/>
              <a:t>compliance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PRTR </a:t>
            </a:r>
            <a:r>
              <a:rPr lang="cs-CZ" sz="2800" dirty="0" err="1" smtClean="0"/>
              <a:t>despite</a:t>
            </a:r>
            <a:r>
              <a:rPr lang="cs-CZ" sz="2800" dirty="0" smtClean="0"/>
              <a:t> </a:t>
            </a:r>
            <a:r>
              <a:rPr lang="cs-CZ" sz="2800" dirty="0" err="1" smtClean="0"/>
              <a:t>significant</a:t>
            </a:r>
            <a:r>
              <a:rPr lang="cs-CZ" sz="2800" dirty="0" smtClean="0"/>
              <a:t> </a:t>
            </a:r>
            <a:r>
              <a:rPr lang="cs-CZ" sz="2800" dirty="0" err="1" smtClean="0"/>
              <a:t>funding</a:t>
            </a:r>
            <a:endParaRPr lang="cs-CZ" sz="2800" dirty="0" smtClean="0"/>
          </a:p>
          <a:p>
            <a:r>
              <a:rPr lang="cs-CZ" sz="2800" dirty="0" smtClean="0"/>
              <a:t>Case: Nafta in RS</a:t>
            </a:r>
          </a:p>
        </p:txBody>
      </p:sp>
    </p:spTree>
    <p:extLst>
      <p:ext uri="{BB962C8B-B14F-4D97-AF65-F5344CB8AC3E}">
        <p14:creationId xmlns:p14="http://schemas.microsoft.com/office/powerpoint/2010/main" val="38869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Preliminary</a:t>
            </a:r>
            <a:r>
              <a:rPr lang="cs-CZ" dirty="0" smtClean="0"/>
              <a:t> </a:t>
            </a:r>
            <a:r>
              <a:rPr lang="cs-CZ" dirty="0" err="1" smtClean="0"/>
              <a:t>findings</a:t>
            </a:r>
            <a:r>
              <a:rPr lang="cs-CZ" dirty="0" smtClean="0"/>
              <a:t> 2:</a:t>
            </a:r>
            <a:br>
              <a:rPr lang="cs-CZ" dirty="0" smtClean="0"/>
            </a:br>
            <a:r>
              <a:rPr lang="cs-CZ" dirty="0" smtClean="0"/>
              <a:t>public </a:t>
            </a:r>
            <a:r>
              <a:rPr lang="cs-CZ" dirty="0" err="1" smtClean="0"/>
              <a:t>participation</a:t>
            </a:r>
            <a:r>
              <a:rPr lang="cs-CZ" dirty="0" smtClean="0"/>
              <a:t> in </a:t>
            </a:r>
            <a:r>
              <a:rPr lang="cs-CZ" dirty="0" err="1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5720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Public </a:t>
            </a:r>
            <a:r>
              <a:rPr lang="cs-CZ" sz="2800" dirty="0" err="1" smtClean="0"/>
              <a:t>hearings</a:t>
            </a:r>
            <a:r>
              <a:rPr lang="cs-CZ" sz="2800" dirty="0" smtClean="0"/>
              <a:t> </a:t>
            </a:r>
            <a:r>
              <a:rPr lang="cs-CZ" sz="2800" dirty="0" err="1" smtClean="0"/>
              <a:t>usually</a:t>
            </a:r>
            <a:r>
              <a:rPr lang="cs-CZ" sz="2800" dirty="0" smtClean="0"/>
              <a:t> </a:t>
            </a:r>
            <a:r>
              <a:rPr lang="cs-CZ" sz="2800" dirty="0" err="1" smtClean="0"/>
              <a:t>take</a:t>
            </a:r>
            <a:r>
              <a:rPr lang="cs-CZ" sz="2800" dirty="0" smtClean="0"/>
              <a:t> place </a:t>
            </a:r>
            <a:r>
              <a:rPr lang="cs-CZ" sz="2800" dirty="0" err="1" smtClean="0"/>
              <a:t>where</a:t>
            </a:r>
            <a:r>
              <a:rPr lang="cs-CZ" sz="2800" dirty="0" smtClean="0"/>
              <a:t> </a:t>
            </a:r>
            <a:r>
              <a:rPr lang="cs-CZ" sz="2800" dirty="0" err="1" smtClean="0"/>
              <a:t>required</a:t>
            </a:r>
            <a:r>
              <a:rPr lang="cs-CZ" sz="2800" dirty="0" smtClean="0"/>
              <a:t> but </a:t>
            </a:r>
            <a:r>
              <a:rPr lang="cs-CZ" sz="2800" dirty="0" err="1" smtClean="0"/>
              <a:t>too</a:t>
            </a:r>
            <a:r>
              <a:rPr lang="cs-CZ" sz="2800" dirty="0" smtClean="0"/>
              <a:t> </a:t>
            </a:r>
            <a:r>
              <a:rPr lang="cs-CZ" sz="2800" dirty="0" err="1" smtClean="0"/>
              <a:t>often</a:t>
            </a:r>
            <a:r>
              <a:rPr lang="cs-CZ" sz="2800" dirty="0" smtClean="0"/>
              <a:t> </a:t>
            </a:r>
            <a:r>
              <a:rPr lang="cs-CZ" sz="2800" dirty="0" err="1" smtClean="0"/>
              <a:t>suggestions</a:t>
            </a:r>
            <a:r>
              <a:rPr lang="cs-CZ" sz="2800" dirty="0" smtClean="0"/>
              <a:t> are not </a:t>
            </a:r>
            <a:r>
              <a:rPr lang="cs-CZ" sz="2800" dirty="0" err="1" smtClean="0"/>
              <a:t>taken</a:t>
            </a:r>
            <a:r>
              <a:rPr lang="cs-CZ" sz="2800" dirty="0" smtClean="0"/>
              <a:t> </a:t>
            </a:r>
            <a:r>
              <a:rPr lang="cs-CZ" sz="2800" dirty="0" err="1" smtClean="0"/>
              <a:t>into</a:t>
            </a:r>
            <a:r>
              <a:rPr lang="cs-CZ" sz="2800" dirty="0" smtClean="0"/>
              <a:t> </a:t>
            </a:r>
            <a:r>
              <a:rPr lang="cs-CZ" sz="2800" dirty="0" err="1" smtClean="0"/>
              <a:t>account</a:t>
            </a:r>
            <a:r>
              <a:rPr lang="cs-CZ" sz="2800" dirty="0" smtClean="0"/>
              <a:t> </a:t>
            </a:r>
            <a:r>
              <a:rPr lang="cs-CZ" sz="2800" dirty="0" err="1" smtClean="0"/>
              <a:t>at</a:t>
            </a:r>
            <a:r>
              <a:rPr lang="cs-CZ" sz="2800" dirty="0" smtClean="0"/>
              <a:t> </a:t>
            </a:r>
            <a:r>
              <a:rPr lang="cs-CZ" sz="2800" dirty="0" err="1" smtClean="0"/>
              <a:t>all</a:t>
            </a:r>
            <a:endParaRPr lang="cs-CZ" sz="2800" dirty="0" smtClean="0"/>
          </a:p>
          <a:p>
            <a:r>
              <a:rPr lang="cs-CZ" sz="2800" dirty="0" smtClean="0"/>
              <a:t>Very limited </a:t>
            </a:r>
            <a:r>
              <a:rPr lang="cs-CZ" sz="2800" dirty="0" err="1" smtClean="0"/>
              <a:t>consultation</a:t>
            </a:r>
            <a:r>
              <a:rPr lang="cs-CZ" sz="2800" dirty="0" smtClean="0"/>
              <a:t> in </a:t>
            </a:r>
            <a:r>
              <a:rPr lang="cs-CZ" sz="2800" dirty="0" err="1" smtClean="0"/>
              <a:t>environmental</a:t>
            </a:r>
            <a:r>
              <a:rPr lang="cs-CZ" sz="2800" dirty="0" smtClean="0"/>
              <a:t> </a:t>
            </a:r>
            <a:r>
              <a:rPr lang="cs-CZ" sz="2800" dirty="0" err="1" smtClean="0"/>
              <a:t>lawmaking</a:t>
            </a:r>
            <a:endParaRPr lang="cs-CZ" sz="2800" dirty="0" smtClean="0"/>
          </a:p>
          <a:p>
            <a:r>
              <a:rPr lang="cs-CZ" sz="2800" dirty="0" smtClean="0"/>
              <a:t>EIA </a:t>
            </a:r>
            <a:r>
              <a:rPr lang="cs-CZ" sz="2800" dirty="0" err="1" smtClean="0"/>
              <a:t>situation</a:t>
            </a:r>
            <a:r>
              <a:rPr lang="cs-CZ" sz="2800" dirty="0" smtClean="0"/>
              <a:t>: </a:t>
            </a:r>
            <a:r>
              <a:rPr lang="cs-CZ" sz="2800" dirty="0" err="1" smtClean="0"/>
              <a:t>lack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response </a:t>
            </a:r>
            <a:r>
              <a:rPr lang="cs-CZ" sz="2800" dirty="0" err="1" smtClean="0"/>
              <a:t>from</a:t>
            </a:r>
            <a:r>
              <a:rPr lang="cs-CZ" sz="2800" dirty="0" smtClean="0"/>
              <a:t> RS </a:t>
            </a:r>
            <a:r>
              <a:rPr lang="cs-CZ" sz="2800" dirty="0" err="1" smtClean="0"/>
              <a:t>ministy</a:t>
            </a:r>
            <a:r>
              <a:rPr lang="cs-CZ" sz="2800" dirty="0" smtClean="0"/>
              <a:t> + </a:t>
            </a:r>
            <a:r>
              <a:rPr lang="cs-CZ" sz="2800" dirty="0" err="1" smtClean="0"/>
              <a:t>confused</a:t>
            </a:r>
            <a:r>
              <a:rPr lang="cs-CZ" sz="2800" dirty="0" smtClean="0"/>
              <a:t> response </a:t>
            </a:r>
            <a:r>
              <a:rPr lang="cs-CZ" sz="2800" dirty="0" err="1" smtClean="0"/>
              <a:t>from</a:t>
            </a:r>
            <a:r>
              <a:rPr lang="cs-CZ" sz="2800" dirty="0" smtClean="0"/>
              <a:t> </a:t>
            </a:r>
            <a:r>
              <a:rPr lang="cs-CZ" sz="2800" dirty="0" err="1" smtClean="0"/>
              <a:t>FBiH</a:t>
            </a:r>
            <a:r>
              <a:rPr lang="cs-CZ" sz="2800" dirty="0" smtClean="0"/>
              <a:t> ministry</a:t>
            </a:r>
          </a:p>
          <a:p>
            <a:r>
              <a:rPr lang="cs-CZ" sz="2800" dirty="0" err="1" smtClean="0"/>
              <a:t>Bypassing</a:t>
            </a:r>
            <a:r>
              <a:rPr lang="cs-CZ" sz="2800" dirty="0" smtClean="0"/>
              <a:t> EIA </a:t>
            </a:r>
            <a:r>
              <a:rPr lang="cs-CZ" sz="2800" dirty="0" err="1" smtClean="0"/>
              <a:t>when</a:t>
            </a:r>
            <a:r>
              <a:rPr lang="cs-CZ" sz="2800" dirty="0" smtClean="0"/>
              <a:t> </a:t>
            </a:r>
            <a:r>
              <a:rPr lang="cs-CZ" sz="2800" dirty="0" err="1" smtClean="0"/>
              <a:t>constructing</a:t>
            </a:r>
            <a:r>
              <a:rPr lang="cs-CZ" sz="2800" dirty="0" smtClean="0"/>
              <a:t> </a:t>
            </a:r>
            <a:r>
              <a:rPr lang="cs-CZ" sz="2800" dirty="0" err="1" smtClean="0"/>
              <a:t>small</a:t>
            </a:r>
            <a:r>
              <a:rPr lang="cs-CZ" sz="2800" dirty="0" smtClean="0"/>
              <a:t> hydro </a:t>
            </a:r>
            <a:r>
              <a:rPr lang="cs-CZ" sz="2800" dirty="0" err="1" smtClean="0"/>
              <a:t>power</a:t>
            </a:r>
            <a:r>
              <a:rPr lang="cs-CZ" sz="2800" dirty="0" smtClean="0"/>
              <a:t> </a:t>
            </a:r>
            <a:r>
              <a:rPr lang="cs-CZ" sz="2800" dirty="0" err="1" smtClean="0"/>
              <a:t>plants</a:t>
            </a:r>
            <a:endParaRPr lang="cs-CZ" sz="2800" dirty="0" smtClean="0"/>
          </a:p>
          <a:p>
            <a:r>
              <a:rPr lang="cs-CZ" sz="2800" dirty="0" smtClean="0"/>
              <a:t>Positive </a:t>
            </a:r>
            <a:r>
              <a:rPr lang="cs-CZ" sz="2800" dirty="0" err="1" smtClean="0"/>
              <a:t>example</a:t>
            </a:r>
            <a:r>
              <a:rPr lang="cs-CZ" sz="2800" dirty="0" smtClean="0"/>
              <a:t> to </a:t>
            </a:r>
            <a:r>
              <a:rPr lang="cs-CZ" sz="2800" dirty="0" err="1" smtClean="0"/>
              <a:t>be</a:t>
            </a:r>
            <a:r>
              <a:rPr lang="cs-CZ" sz="2800" dirty="0" smtClean="0"/>
              <a:t> </a:t>
            </a:r>
            <a:r>
              <a:rPr lang="cs-CZ" sz="2800" dirty="0" err="1" smtClean="0"/>
              <a:t>built</a:t>
            </a:r>
            <a:r>
              <a:rPr lang="cs-CZ" sz="2800" dirty="0" smtClean="0"/>
              <a:t> </a:t>
            </a:r>
            <a:r>
              <a:rPr lang="cs-CZ" sz="2800" dirty="0" err="1" smtClean="0"/>
              <a:t>upon</a:t>
            </a:r>
            <a:r>
              <a:rPr lang="cs-CZ" sz="2800" dirty="0" smtClean="0"/>
              <a:t>: </a:t>
            </a:r>
            <a:r>
              <a:rPr lang="cs-CZ" sz="2800" dirty="0" smtClean="0">
                <a:hlinkClick r:id="rId2" action="ppaction://hlinkfile"/>
              </a:rPr>
              <a:t>ekonsultacije.gov.ba</a:t>
            </a:r>
            <a:r>
              <a:rPr lang="cs-CZ" sz="2800" dirty="0" smtClean="0"/>
              <a:t> </a:t>
            </a:r>
          </a:p>
          <a:p>
            <a:r>
              <a:rPr lang="cs-CZ" sz="2800" dirty="0" err="1"/>
              <a:t>Reported</a:t>
            </a:r>
            <a:r>
              <a:rPr lang="cs-CZ" sz="2800" dirty="0"/>
              <a:t> </a:t>
            </a:r>
            <a:r>
              <a:rPr lang="cs-CZ" sz="2800" dirty="0" err="1"/>
              <a:t>disinterest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wider</a:t>
            </a:r>
            <a:r>
              <a:rPr lang="cs-CZ" sz="2800" dirty="0"/>
              <a:t> </a:t>
            </a:r>
            <a:r>
              <a:rPr lang="cs-CZ" sz="2800" dirty="0" smtClean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13997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Preliminary</a:t>
            </a:r>
            <a:r>
              <a:rPr lang="cs-CZ" dirty="0" smtClean="0"/>
              <a:t> </a:t>
            </a:r>
            <a:r>
              <a:rPr lang="cs-CZ" dirty="0" err="1" smtClean="0"/>
              <a:t>findings</a:t>
            </a:r>
            <a:r>
              <a:rPr lang="cs-CZ" dirty="0" smtClean="0"/>
              <a:t> 3:</a:t>
            </a:r>
            <a:br>
              <a:rPr lang="cs-CZ" dirty="0" smtClean="0"/>
            </a:br>
            <a:r>
              <a:rPr lang="cs-CZ" dirty="0" err="1" smtClean="0"/>
              <a:t>access</a:t>
            </a:r>
            <a:r>
              <a:rPr lang="cs-CZ" dirty="0" smtClean="0"/>
              <a:t> to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Proves</a:t>
            </a:r>
            <a:r>
              <a:rPr lang="cs-CZ" sz="2800" dirty="0" smtClean="0"/>
              <a:t> </a:t>
            </a:r>
            <a:r>
              <a:rPr lang="cs-CZ" sz="2800" dirty="0" err="1" smtClean="0"/>
              <a:t>key</a:t>
            </a:r>
            <a:r>
              <a:rPr lang="cs-CZ" sz="2800" dirty="0" smtClean="0"/>
              <a:t>!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first</a:t>
            </a:r>
            <a:r>
              <a:rPr lang="cs-CZ" sz="2800" dirty="0" smtClean="0"/>
              <a:t> </a:t>
            </a:r>
            <a:r>
              <a:rPr lang="cs-CZ" sz="2800" dirty="0" err="1" smtClean="0"/>
              <a:t>time</a:t>
            </a:r>
            <a:r>
              <a:rPr lang="cs-CZ" sz="2800" dirty="0" smtClean="0"/>
              <a:t>, </a:t>
            </a:r>
            <a:r>
              <a:rPr lang="cs-CZ" sz="2800" dirty="0" err="1" smtClean="0"/>
              <a:t>courts</a:t>
            </a:r>
            <a:r>
              <a:rPr lang="cs-CZ" sz="2800" dirty="0" smtClean="0"/>
              <a:t> </a:t>
            </a:r>
            <a:r>
              <a:rPr lang="cs-CZ" sz="2800" dirty="0" err="1" smtClean="0"/>
              <a:t>engaging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substance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cases</a:t>
            </a:r>
            <a:r>
              <a:rPr lang="cs-CZ" sz="2800" dirty="0" smtClean="0"/>
              <a:t> (X </a:t>
            </a:r>
            <a:r>
              <a:rPr lang="cs-CZ" sz="2800" dirty="0" err="1" smtClean="0"/>
              <a:t>procedural</a:t>
            </a:r>
            <a:r>
              <a:rPr lang="cs-CZ" sz="2800" dirty="0" smtClean="0"/>
              <a:t> </a:t>
            </a:r>
            <a:r>
              <a:rPr lang="cs-CZ" sz="2800" dirty="0" err="1" smtClean="0"/>
              <a:t>issues</a:t>
            </a:r>
            <a:r>
              <a:rPr lang="cs-CZ" sz="2800" dirty="0" smtClean="0"/>
              <a:t>)</a:t>
            </a:r>
          </a:p>
          <a:p>
            <a:r>
              <a:rPr lang="cs-CZ" sz="2800" dirty="0" err="1" smtClean="0"/>
              <a:t>Still</a:t>
            </a:r>
            <a:r>
              <a:rPr lang="cs-CZ" sz="2800" dirty="0" smtClean="0"/>
              <a:t>, very </a:t>
            </a:r>
            <a:r>
              <a:rPr lang="cs-CZ" sz="2800" dirty="0" err="1" smtClean="0"/>
              <a:t>low</a:t>
            </a:r>
            <a:r>
              <a:rPr lang="cs-CZ" sz="2800" dirty="0" smtClean="0"/>
              <a:t> </a:t>
            </a:r>
            <a:r>
              <a:rPr lang="cs-CZ" sz="2800" dirty="0" err="1" smtClean="0"/>
              <a:t>number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court</a:t>
            </a:r>
            <a:r>
              <a:rPr lang="cs-CZ" sz="2800" dirty="0" smtClean="0"/>
              <a:t> </a:t>
            </a:r>
            <a:r>
              <a:rPr lang="cs-CZ" sz="2800" dirty="0" err="1" smtClean="0"/>
              <a:t>cases</a:t>
            </a:r>
            <a:r>
              <a:rPr lang="cs-CZ" sz="2800" dirty="0" smtClean="0"/>
              <a:t> </a:t>
            </a:r>
            <a:r>
              <a:rPr lang="cs-CZ" sz="2800" dirty="0" err="1" smtClean="0"/>
              <a:t>initiated</a:t>
            </a:r>
            <a:r>
              <a:rPr lang="cs-CZ" sz="2800" dirty="0" smtClean="0"/>
              <a:t> by civil society</a:t>
            </a:r>
          </a:p>
          <a:p>
            <a:r>
              <a:rPr lang="cs-CZ" sz="2800" dirty="0" err="1" smtClean="0"/>
              <a:t>Lack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speacialized</a:t>
            </a:r>
            <a:r>
              <a:rPr lang="cs-CZ" sz="2800" dirty="0" smtClean="0"/>
              <a:t> </a:t>
            </a:r>
            <a:r>
              <a:rPr lang="cs-CZ" sz="2800" dirty="0" err="1" smtClean="0"/>
              <a:t>lawyers</a:t>
            </a:r>
            <a:r>
              <a:rPr lang="cs-CZ" sz="2800" dirty="0" smtClean="0"/>
              <a:t>, </a:t>
            </a:r>
            <a:r>
              <a:rPr lang="cs-CZ" sz="2800" dirty="0" err="1" smtClean="0"/>
              <a:t>environmental</a:t>
            </a:r>
            <a:r>
              <a:rPr lang="cs-CZ" sz="2800" dirty="0" smtClean="0"/>
              <a:t> </a:t>
            </a:r>
            <a:r>
              <a:rPr lang="cs-CZ" sz="2800" dirty="0" err="1" smtClean="0"/>
              <a:t>law</a:t>
            </a:r>
            <a:r>
              <a:rPr lang="cs-CZ" sz="2800" dirty="0" smtClean="0"/>
              <a:t> not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curriculum (in 2016, Arnika and CZZS </a:t>
            </a:r>
            <a:r>
              <a:rPr lang="cs-CZ" sz="2800" dirty="0" err="1" smtClean="0"/>
              <a:t>organized</a:t>
            </a:r>
            <a:r>
              <a:rPr lang="cs-CZ" sz="2800" dirty="0" smtClean="0"/>
              <a:t> </a:t>
            </a:r>
            <a:r>
              <a:rPr lang="cs-CZ" sz="2800" dirty="0" err="1" smtClean="0"/>
              <a:t>an</a:t>
            </a:r>
            <a:r>
              <a:rPr lang="cs-CZ" sz="2800" dirty="0" smtClean="0"/>
              <a:t> </a:t>
            </a:r>
            <a:r>
              <a:rPr lang="cs-CZ" sz="2800" dirty="0" err="1" smtClean="0"/>
              <a:t>environmental</a:t>
            </a:r>
            <a:r>
              <a:rPr lang="cs-CZ" sz="2800" dirty="0" smtClean="0"/>
              <a:t> </a:t>
            </a:r>
            <a:r>
              <a:rPr lang="cs-CZ" sz="2800" dirty="0" err="1" smtClean="0"/>
              <a:t>law</a:t>
            </a:r>
            <a:r>
              <a:rPr lang="cs-CZ" sz="2800" dirty="0" smtClean="0"/>
              <a:t> </a:t>
            </a:r>
            <a:r>
              <a:rPr lang="cs-CZ" sz="2800" dirty="0" err="1" smtClean="0"/>
              <a:t>clinic</a:t>
            </a:r>
            <a:r>
              <a:rPr lang="cs-CZ" sz="2800" dirty="0" smtClean="0"/>
              <a:t> </a:t>
            </a:r>
            <a:r>
              <a:rPr lang="cs-CZ" sz="2800" dirty="0" err="1" smtClean="0"/>
              <a:t>clinic</a:t>
            </a:r>
            <a:r>
              <a:rPr lang="cs-CZ" sz="2800" dirty="0" smtClean="0"/>
              <a:t>)</a:t>
            </a:r>
          </a:p>
          <a:p>
            <a:r>
              <a:rPr lang="cs-CZ" sz="2800" dirty="0" smtClean="0"/>
              <a:t>Case: </a:t>
            </a:r>
            <a:r>
              <a:rPr lang="cs-CZ" sz="2800" dirty="0" err="1" smtClean="0"/>
              <a:t>Hrčavka</a:t>
            </a:r>
            <a:r>
              <a:rPr lang="cs-CZ" sz="2800" dirty="0" smtClean="0"/>
              <a:t> – </a:t>
            </a:r>
            <a:r>
              <a:rPr lang="cs-CZ" sz="2800" dirty="0" err="1" smtClean="0"/>
              <a:t>construction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SHPs</a:t>
            </a:r>
            <a:r>
              <a:rPr lang="cs-CZ" sz="2800" dirty="0" smtClean="0"/>
              <a:t> in </a:t>
            </a:r>
            <a:r>
              <a:rPr lang="cs-CZ" sz="2800" dirty="0" err="1" smtClean="0"/>
              <a:t>Sutjeska</a:t>
            </a:r>
            <a:r>
              <a:rPr lang="cs-CZ" sz="2800" dirty="0" smtClean="0"/>
              <a:t> NP, </a:t>
            </a:r>
            <a:r>
              <a:rPr lang="cs-CZ" sz="2800" dirty="0" err="1" smtClean="0"/>
              <a:t>lacking</a:t>
            </a:r>
            <a:r>
              <a:rPr lang="cs-CZ" sz="2800" dirty="0" smtClean="0"/>
              <a:t> a </a:t>
            </a:r>
            <a:r>
              <a:rPr lang="cs-CZ" sz="2800" dirty="0" err="1" smtClean="0"/>
              <a:t>spatial</a:t>
            </a:r>
            <a:r>
              <a:rPr lang="cs-CZ" sz="2800" dirty="0" smtClean="0"/>
              <a:t> </a:t>
            </a:r>
            <a:r>
              <a:rPr lang="cs-CZ" sz="2800" dirty="0" err="1" smtClean="0"/>
              <a:t>plan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63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Preliminary</a:t>
            </a:r>
            <a:r>
              <a:rPr lang="cs-CZ" dirty="0" smtClean="0"/>
              <a:t> </a:t>
            </a:r>
            <a:r>
              <a:rPr lang="cs-CZ" dirty="0" err="1" smtClean="0"/>
              <a:t>findings</a:t>
            </a:r>
            <a:r>
              <a:rPr lang="cs-CZ" dirty="0" smtClean="0"/>
              <a:t> 4:</a:t>
            </a:r>
            <a:br>
              <a:rPr lang="cs-CZ" dirty="0" smtClean="0"/>
            </a:br>
            <a:r>
              <a:rPr lang="cs-CZ" dirty="0" err="1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Prosecution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activists</a:t>
            </a:r>
            <a:r>
              <a:rPr lang="cs-CZ" sz="2800" dirty="0" smtClean="0"/>
              <a:t> : </a:t>
            </a:r>
            <a:r>
              <a:rPr lang="cs-CZ" sz="2800" dirty="0" err="1" smtClean="0"/>
              <a:t>protected</a:t>
            </a:r>
            <a:r>
              <a:rPr lang="cs-CZ" sz="2800" dirty="0" smtClean="0"/>
              <a:t> by art. 3 (8)</a:t>
            </a:r>
          </a:p>
          <a:p>
            <a:r>
              <a:rPr lang="cs-CZ" sz="2800" dirty="0" err="1" smtClean="0"/>
              <a:t>High</a:t>
            </a:r>
            <a:r>
              <a:rPr lang="cs-CZ" sz="2800" dirty="0" smtClean="0"/>
              <a:t> </a:t>
            </a:r>
            <a:r>
              <a:rPr lang="cs-CZ" sz="2800" dirty="0" err="1" smtClean="0"/>
              <a:t>level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concentration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environmental</a:t>
            </a:r>
            <a:r>
              <a:rPr lang="cs-CZ" sz="2800" dirty="0" smtClean="0"/>
              <a:t> civil society </a:t>
            </a:r>
            <a:r>
              <a:rPr lang="cs-CZ" sz="2800" dirty="0" err="1" smtClean="0"/>
              <a:t>into</a:t>
            </a:r>
            <a:r>
              <a:rPr lang="cs-CZ" sz="2800" dirty="0" smtClean="0"/>
              <a:t> </a:t>
            </a:r>
            <a:r>
              <a:rPr lang="cs-CZ" sz="2800" dirty="0" err="1" smtClean="0"/>
              <a:t>few</a:t>
            </a:r>
            <a:r>
              <a:rPr lang="cs-CZ" sz="2800" dirty="0" smtClean="0"/>
              <a:t> </a:t>
            </a:r>
            <a:r>
              <a:rPr lang="cs-CZ" sz="2800" dirty="0" err="1" smtClean="0"/>
              <a:t>bodies</a:t>
            </a:r>
            <a:r>
              <a:rPr lang="cs-CZ" sz="2800" dirty="0" smtClean="0"/>
              <a:t> (</a:t>
            </a:r>
            <a:r>
              <a:rPr lang="cs-CZ" sz="2800" dirty="0" err="1" smtClean="0"/>
              <a:t>particularly</a:t>
            </a:r>
            <a:r>
              <a:rPr lang="cs-CZ" sz="2800" dirty="0" smtClean="0"/>
              <a:t> in RS but </a:t>
            </a:r>
            <a:r>
              <a:rPr lang="cs-CZ" sz="2800" dirty="0" err="1" smtClean="0"/>
              <a:t>also</a:t>
            </a:r>
            <a:r>
              <a:rPr lang="cs-CZ" sz="2800" dirty="0" smtClean="0"/>
              <a:t> in </a:t>
            </a:r>
            <a:r>
              <a:rPr lang="cs-CZ" sz="2800" dirty="0" err="1" smtClean="0"/>
              <a:t>FBiH</a:t>
            </a:r>
            <a:r>
              <a:rPr lang="cs-CZ" sz="2800" dirty="0" smtClean="0"/>
              <a:t>)</a:t>
            </a:r>
          </a:p>
          <a:p>
            <a:r>
              <a:rPr lang="cs-CZ" sz="2800" dirty="0" err="1" smtClean="0"/>
              <a:t>Despite</a:t>
            </a:r>
            <a:r>
              <a:rPr lang="cs-CZ" sz="2800" dirty="0" smtClean="0"/>
              <a:t> </a:t>
            </a:r>
            <a:r>
              <a:rPr lang="cs-CZ" sz="2800" dirty="0" err="1" smtClean="0"/>
              <a:t>violations</a:t>
            </a:r>
            <a:r>
              <a:rPr lang="cs-CZ" sz="2800" dirty="0" smtClean="0"/>
              <a:t>, no </a:t>
            </a:r>
            <a:r>
              <a:rPr lang="cs-CZ" sz="2800" dirty="0" err="1" smtClean="0"/>
              <a:t>invoking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compliance</a:t>
            </a:r>
            <a:r>
              <a:rPr lang="cs-CZ" sz="2800" dirty="0" smtClean="0"/>
              <a:t> </a:t>
            </a:r>
            <a:r>
              <a:rPr lang="cs-CZ" sz="2800" dirty="0" err="1" smtClean="0"/>
              <a:t>mechanism</a:t>
            </a:r>
            <a:r>
              <a:rPr lang="cs-CZ" sz="2800" dirty="0" smtClean="0"/>
              <a:t> by </a:t>
            </a:r>
            <a:r>
              <a:rPr lang="cs-CZ" sz="2800" dirty="0" err="1" smtClean="0"/>
              <a:t>the</a:t>
            </a:r>
            <a:r>
              <a:rPr lang="cs-CZ" sz="2800" dirty="0" smtClean="0"/>
              <a:t> public!</a:t>
            </a:r>
          </a:p>
          <a:p>
            <a:r>
              <a:rPr lang="cs-CZ" sz="2800" dirty="0" smtClean="0"/>
              <a:t>Case: </a:t>
            </a:r>
            <a:r>
              <a:rPr lang="cs-CZ" sz="2800" dirty="0" err="1" smtClean="0"/>
              <a:t>Fojnica</a:t>
            </a:r>
            <a:r>
              <a:rPr lang="cs-CZ" sz="2800" dirty="0" smtClean="0"/>
              <a:t>, </a:t>
            </a:r>
            <a:r>
              <a:rPr lang="en-US" sz="2800" dirty="0" smtClean="0"/>
              <a:t>Park </a:t>
            </a:r>
            <a:r>
              <a:rPr lang="en-US" sz="2800" dirty="0"/>
              <a:t>je </a:t>
            </a:r>
            <a:r>
              <a:rPr lang="en-US" sz="2800" dirty="0" err="1" smtClean="0"/>
              <a:t>naš</a:t>
            </a:r>
            <a:endParaRPr lang="cs-CZ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6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592</Words>
  <Application>Microsoft Office PowerPoint</Application>
  <PresentationFormat>Vlastní</PresentationFormat>
  <Paragraphs>90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Implementation of the Aarhus convention in bih,  2014 –2016: preliminary findings</vt:lpstr>
      <vt:lpstr>Background</vt:lpstr>
      <vt:lpstr>Shadow report preparation</vt:lpstr>
      <vt:lpstr>We will be happy for your comments!</vt:lpstr>
      <vt:lpstr>Questionnaires response rate</vt:lpstr>
      <vt:lpstr>Preliminary findings 1:  access to information</vt:lpstr>
      <vt:lpstr>Preliminary findings 2: public participation in decision-making</vt:lpstr>
      <vt:lpstr>Preliminary findings 3: access to justice</vt:lpstr>
      <vt:lpstr>Preliminary findings 4: other</vt:lpstr>
      <vt:lpstr>Preliminary 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of the Aarhus convention in bih,  2014 –2016: preliminary findings</dc:title>
  <dc:creator>Tomas</dc:creator>
  <cp:lastModifiedBy>arnika</cp:lastModifiedBy>
  <cp:revision>45</cp:revision>
  <dcterms:created xsi:type="dcterms:W3CDTF">2017-06-02T12:31:05Z</dcterms:created>
  <dcterms:modified xsi:type="dcterms:W3CDTF">2017-06-12T14:33:14Z</dcterms:modified>
</cp:coreProperties>
</file>