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8" r:id="rId2"/>
    <p:sldId id="275" r:id="rId3"/>
    <p:sldId id="285" r:id="rId4"/>
    <p:sldId id="286" r:id="rId5"/>
    <p:sldId id="287" r:id="rId6"/>
    <p:sldId id="288" r:id="rId7"/>
    <p:sldId id="289" r:id="rId8"/>
    <p:sldId id="290" r:id="rId9"/>
    <p:sldId id="292" r:id="rId10"/>
    <p:sldId id="29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94" autoAdjust="0"/>
  </p:normalViewPr>
  <p:slideViewPr>
    <p:cSldViewPr snapToGrid="0">
      <p:cViewPr varScale="1">
        <p:scale>
          <a:sx n="79" d="100"/>
          <a:sy n="79" d="100"/>
        </p:scale>
        <p:origin x="-162" y="-84"/>
      </p:cViewPr>
      <p:guideLst>
        <p:guide orient="horz" pos="432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pPr/>
              <a:t>06.06.2018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pPr/>
              <a:t>06.06.2018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pPr/>
              <a:t>06.06.2018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22243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4471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4706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p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xmlns="" val="1107393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9038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pPr/>
              <a:t>06.06.2018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14950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6543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1290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0205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0841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A2A3310-D664-4933-9402-AB5DB0887727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7140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8311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3948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5" r:id="rId12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5472" y="466344"/>
            <a:ext cx="9513631" cy="4035706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US" sz="5400" dirty="0" err="1" smtClean="0"/>
              <a:t>EKOLOŠKO</a:t>
            </a:r>
            <a:r>
              <a:rPr lang="en-US" sz="5400" dirty="0" smtClean="0"/>
              <a:t> </a:t>
            </a:r>
            <a:r>
              <a:rPr lang="en-US" sz="5400" dirty="0" err="1" smtClean="0"/>
              <a:t>PRIHVATLJIV</a:t>
            </a:r>
            <a:r>
              <a:rPr lang="en-US" sz="5400" dirty="0" smtClean="0"/>
              <a:t> </a:t>
            </a:r>
            <a:r>
              <a:rPr lang="en-US" sz="5400" dirty="0" err="1" smtClean="0"/>
              <a:t>PROTOK</a:t>
            </a:r>
            <a:r>
              <a:rPr lang="en-US" sz="5400" dirty="0" smtClean="0"/>
              <a:t> </a:t>
            </a:r>
            <a:br>
              <a:rPr lang="en-US" sz="5400" dirty="0" smtClean="0"/>
            </a:br>
            <a:r>
              <a:rPr lang="en-US" sz="5400" dirty="0" err="1" smtClean="0"/>
              <a:t>ZAKONODAVSTVO</a:t>
            </a:r>
            <a:r>
              <a:rPr lang="en-US" sz="5400" dirty="0" smtClean="0"/>
              <a:t>, </a:t>
            </a:r>
            <a:r>
              <a:rPr lang="en-US" sz="5400" dirty="0" err="1" smtClean="0"/>
              <a:t>METODE</a:t>
            </a:r>
            <a:r>
              <a:rPr lang="en-US" sz="5400" dirty="0" smtClean="0"/>
              <a:t> I </a:t>
            </a:r>
            <a:r>
              <a:rPr lang="en-US" sz="5400" dirty="0" err="1" smtClean="0"/>
              <a:t>PRIMJERI</a:t>
            </a:r>
            <a:r>
              <a:rPr lang="en-US" sz="5400" dirty="0" smtClean="0"/>
              <a:t> </a:t>
            </a:r>
            <a:r>
              <a:rPr lang="en-US" sz="5400" dirty="0" err="1" smtClean="0"/>
              <a:t>KORIŠTENJA</a:t>
            </a:r>
            <a:r>
              <a:rPr lang="en-US" sz="6000" dirty="0" smtClean="0"/>
              <a:t/>
            </a:r>
            <a:br>
              <a:rPr lang="en-US" sz="6000" dirty="0" smtClean="0"/>
            </a:b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4754880"/>
            <a:ext cx="4846320" cy="107507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Despotović</a:t>
            </a:r>
            <a:r>
              <a:rPr lang="en-US" dirty="0" smtClean="0"/>
              <a:t> Dragan</a:t>
            </a:r>
          </a:p>
          <a:p>
            <a:r>
              <a:rPr lang="en-US" dirty="0" err="1" smtClean="0"/>
              <a:t>Inspektorat</a:t>
            </a:r>
            <a:r>
              <a:rPr lang="en-US" dirty="0" smtClean="0"/>
              <a:t> RS</a:t>
            </a:r>
          </a:p>
          <a:p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vodne</a:t>
            </a:r>
            <a:r>
              <a:rPr lang="en-US" dirty="0" smtClean="0"/>
              <a:t> </a:t>
            </a:r>
            <a:r>
              <a:rPr lang="en-US" dirty="0" err="1" smtClean="0"/>
              <a:t>inspekcije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1546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76072" y="286603"/>
            <a:ext cx="10579608" cy="600365"/>
          </a:xfrm>
        </p:spPr>
        <p:txBody>
          <a:bodyPr>
            <a:normAutofit/>
          </a:bodyPr>
          <a:lstStyle/>
          <a:p>
            <a:pPr algn="ctr"/>
            <a:r>
              <a:rPr lang="en-US" sz="2400" dirty="0" err="1" smtClean="0">
                <a:latin typeface="+mn-lt"/>
              </a:rPr>
              <a:t>Zaključci</a:t>
            </a:r>
            <a:endParaRPr lang="en-US" sz="2400" dirty="0"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76072" y="822960"/>
            <a:ext cx="10963656" cy="5212080"/>
          </a:xfrm>
        </p:spPr>
        <p:txBody>
          <a:bodyPr>
            <a:noAutofit/>
          </a:bodyPr>
          <a:lstStyle/>
          <a:p>
            <a:r>
              <a:rPr lang="en-US" dirty="0" err="1" smtClean="0"/>
              <a:t>Stanje</a:t>
            </a:r>
            <a:r>
              <a:rPr lang="en-US" dirty="0" smtClean="0"/>
              <a:t> </a:t>
            </a:r>
            <a:r>
              <a:rPr lang="en-US" dirty="0" err="1" smtClean="0"/>
              <a:t>primjene</a:t>
            </a:r>
            <a:r>
              <a:rPr lang="en-US" dirty="0" smtClean="0"/>
              <a:t> </a:t>
            </a:r>
            <a:r>
              <a:rPr lang="en-US" dirty="0" err="1" smtClean="0"/>
              <a:t>određivanja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u RS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značajno</a:t>
            </a:r>
            <a:r>
              <a:rPr lang="en-US" dirty="0" smtClean="0"/>
              <a:t> </a:t>
            </a:r>
            <a:r>
              <a:rPr lang="en-US" dirty="0" err="1" smtClean="0"/>
              <a:t>popraviti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pravne</a:t>
            </a:r>
            <a:r>
              <a:rPr lang="en-US" dirty="0" smtClean="0"/>
              <a:t> </a:t>
            </a:r>
            <a:r>
              <a:rPr lang="en-US" dirty="0" err="1" smtClean="0"/>
              <a:t>pretpostavke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 smtClean="0"/>
              <a:t>pravilnika</a:t>
            </a:r>
            <a:r>
              <a:rPr lang="en-US" dirty="0" smtClean="0"/>
              <a:t> o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određivanja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članu</a:t>
            </a:r>
            <a:r>
              <a:rPr lang="en-US" dirty="0" smtClean="0"/>
              <a:t> 65 </a:t>
            </a:r>
            <a:r>
              <a:rPr lang="en-US" dirty="0" err="1" smtClean="0"/>
              <a:t>ZOV</a:t>
            </a:r>
            <a:r>
              <a:rPr lang="en-US" dirty="0" smtClean="0"/>
              <a:t>-a. </a:t>
            </a:r>
          </a:p>
          <a:p>
            <a:r>
              <a:rPr lang="en-US" dirty="0" smtClean="0"/>
              <a:t>- Plan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oblasnim</a:t>
            </a:r>
            <a:r>
              <a:rPr lang="en-US" dirty="0" smtClean="0"/>
              <a:t> </a:t>
            </a:r>
            <a:r>
              <a:rPr lang="en-US" dirty="0" err="1" smtClean="0"/>
              <a:t>riječnim</a:t>
            </a:r>
            <a:r>
              <a:rPr lang="en-US" dirty="0" smtClean="0"/>
              <a:t> </a:t>
            </a:r>
            <a:r>
              <a:rPr lang="en-US" dirty="0" err="1" smtClean="0"/>
              <a:t>slivom</a:t>
            </a:r>
            <a:r>
              <a:rPr lang="en-US" dirty="0" smtClean="0"/>
              <a:t> </a:t>
            </a:r>
            <a:r>
              <a:rPr lang="en-US" dirty="0" err="1" smtClean="0"/>
              <a:t>rijeke</a:t>
            </a:r>
            <a:r>
              <a:rPr lang="en-US" dirty="0" smtClean="0"/>
              <a:t> Save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 (2016 – 2021)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 smtClean="0"/>
              <a:t>uspostavu</a:t>
            </a:r>
            <a:r>
              <a:rPr lang="en-US" dirty="0" smtClean="0"/>
              <a:t>, monitoring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održanje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</a:t>
            </a:r>
            <a:r>
              <a:rPr lang="en-US" dirty="0" err="1" smtClean="0"/>
              <a:t>nizvodno</a:t>
            </a:r>
            <a:r>
              <a:rPr lang="en-US" dirty="0" smtClean="0"/>
              <a:t> od </a:t>
            </a:r>
            <a:r>
              <a:rPr lang="en-US" dirty="0" err="1" smtClean="0"/>
              <a:t>vodozahvata</a:t>
            </a:r>
            <a:r>
              <a:rPr lang="en-US" dirty="0" smtClean="0"/>
              <a:t>, a </a:t>
            </a:r>
            <a:r>
              <a:rPr lang="en-US" dirty="0" err="1" smtClean="0"/>
              <a:t>mjera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Plana je </a:t>
            </a:r>
            <a:r>
              <a:rPr lang="en-US" dirty="0" err="1" smtClean="0"/>
              <a:t>izrada</a:t>
            </a:r>
            <a:r>
              <a:rPr lang="en-US" dirty="0" smtClean="0"/>
              <a:t> </a:t>
            </a:r>
            <a:r>
              <a:rPr lang="en-US" dirty="0" err="1" smtClean="0"/>
              <a:t>Studije</a:t>
            </a:r>
            <a:r>
              <a:rPr lang="en-US" dirty="0"/>
              <a:t> </a:t>
            </a:r>
            <a:r>
              <a:rPr lang="en-US" dirty="0" err="1" smtClean="0"/>
              <a:t>poboljšanja</a:t>
            </a:r>
            <a:r>
              <a:rPr lang="en-US" dirty="0" smtClean="0"/>
              <a:t> </a:t>
            </a:r>
            <a:r>
              <a:rPr lang="en-US" dirty="0" err="1" smtClean="0"/>
              <a:t>režima</a:t>
            </a:r>
            <a:r>
              <a:rPr lang="en-US" dirty="0" smtClean="0"/>
              <a:t> </a:t>
            </a:r>
            <a:r>
              <a:rPr lang="en-US" dirty="0" err="1" smtClean="0"/>
              <a:t>protoka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u </a:t>
            </a:r>
            <a:r>
              <a:rPr lang="en-US" dirty="0" err="1" smtClean="0"/>
              <a:t>Republici</a:t>
            </a:r>
            <a:r>
              <a:rPr lang="en-US" dirty="0" smtClean="0"/>
              <a:t> </a:t>
            </a:r>
            <a:r>
              <a:rPr lang="en-US" dirty="0" err="1" smtClean="0"/>
              <a:t>Srpskoj</a:t>
            </a:r>
            <a:r>
              <a:rPr lang="en-US" dirty="0" smtClean="0"/>
              <a:t>. </a:t>
            </a:r>
            <a:r>
              <a:rPr lang="en-US" dirty="0" err="1" smtClean="0"/>
              <a:t>Nosilac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je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Vode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- </a:t>
            </a:r>
            <a:r>
              <a:rPr lang="en-US" dirty="0" err="1" smtClean="0"/>
              <a:t>Strategija</a:t>
            </a:r>
            <a:r>
              <a:rPr lang="en-US" dirty="0" smtClean="0"/>
              <a:t> </a:t>
            </a:r>
            <a:r>
              <a:rPr lang="en-US" dirty="0" err="1" smtClean="0"/>
              <a:t>integralnog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vodama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 (2015 – 2024) </a:t>
            </a:r>
            <a:r>
              <a:rPr lang="en-US" dirty="0" err="1" smtClean="0"/>
              <a:t>ukazuje</a:t>
            </a:r>
            <a:r>
              <a:rPr lang="en-US" dirty="0" smtClean="0"/>
              <a:t> da se </a:t>
            </a:r>
            <a:r>
              <a:rPr lang="en-US" dirty="0" err="1" smtClean="0"/>
              <a:t>negativni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tzv</a:t>
            </a:r>
            <a:r>
              <a:rPr lang="en-US" dirty="0" smtClean="0"/>
              <a:t>. “</a:t>
            </a:r>
            <a:r>
              <a:rPr lang="en-US" dirty="0" err="1" smtClean="0"/>
              <a:t>ekološku</a:t>
            </a:r>
            <a:r>
              <a:rPr lang="en-US" dirty="0" smtClean="0"/>
              <a:t> </a:t>
            </a:r>
            <a:r>
              <a:rPr lang="en-US" dirty="0" err="1" smtClean="0"/>
              <a:t>stabilnost</a:t>
            </a:r>
            <a:r>
              <a:rPr lang="en-US" dirty="0" smtClean="0"/>
              <a:t> </a:t>
            </a:r>
            <a:r>
              <a:rPr lang="en-US" dirty="0" err="1" smtClean="0"/>
              <a:t>vodoprivrednih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”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otkloniti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smanjiti</a:t>
            </a:r>
            <a:r>
              <a:rPr lang="en-US" dirty="0" smtClean="0"/>
              <a:t> </a:t>
            </a:r>
            <a:r>
              <a:rPr lang="en-US" dirty="0" err="1" smtClean="0"/>
              <a:t>pravilnim</a:t>
            </a:r>
            <a:r>
              <a:rPr lang="en-US" dirty="0" smtClean="0"/>
              <a:t> </a:t>
            </a:r>
            <a:r>
              <a:rPr lang="en-US" dirty="0" err="1" smtClean="0"/>
              <a:t>izborom</a:t>
            </a:r>
            <a:r>
              <a:rPr lang="en-US" dirty="0" smtClean="0"/>
              <a:t> </a:t>
            </a:r>
            <a:r>
              <a:rPr lang="en-US" dirty="0" err="1" smtClean="0"/>
              <a:t>adekvatnog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određivanja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usklađen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savremenim</a:t>
            </a:r>
            <a:r>
              <a:rPr lang="en-US" dirty="0" smtClean="0"/>
              <a:t> </a:t>
            </a:r>
            <a:r>
              <a:rPr lang="en-US" dirty="0" err="1" smtClean="0"/>
              <a:t>konceptom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Veliki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određivanja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</a:t>
            </a:r>
            <a:r>
              <a:rPr lang="en-US" dirty="0" err="1" smtClean="0"/>
              <a:t>ukazuje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korištenja</a:t>
            </a:r>
            <a:r>
              <a:rPr lang="en-US" dirty="0" smtClean="0"/>
              <a:t> </a:t>
            </a:r>
            <a:r>
              <a:rPr lang="en-US" dirty="0" err="1" smtClean="0"/>
              <a:t>velikog</a:t>
            </a:r>
            <a:r>
              <a:rPr lang="en-US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novu</a:t>
            </a:r>
            <a:r>
              <a:rPr lang="en-US" dirty="0" smtClean="0"/>
              <a:t> </a:t>
            </a:r>
            <a:r>
              <a:rPr lang="en-US" dirty="0" err="1" smtClean="0"/>
              <a:t>metodologiju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- Na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o </a:t>
            </a:r>
            <a:r>
              <a:rPr lang="en-US" dirty="0" err="1" smtClean="0"/>
              <a:t>stanju</a:t>
            </a:r>
            <a:r>
              <a:rPr lang="en-U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životne</a:t>
            </a:r>
            <a:r>
              <a:rPr lang="en-US" dirty="0" smtClean="0"/>
              <a:t> </a:t>
            </a:r>
            <a:r>
              <a:rPr lang="en-US" dirty="0" err="1" smtClean="0"/>
              <a:t>sredine</a:t>
            </a:r>
            <a:r>
              <a:rPr lang="en-US" dirty="0" smtClean="0"/>
              <a:t> u </a:t>
            </a:r>
            <a:r>
              <a:rPr lang="en-US" dirty="0" err="1" smtClean="0"/>
              <a:t>BiH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2012. </a:t>
            </a:r>
            <a:r>
              <a:rPr lang="en-US" dirty="0" err="1" smtClean="0"/>
              <a:t>uočeno</a:t>
            </a:r>
            <a:r>
              <a:rPr lang="en-US" dirty="0" smtClean="0"/>
              <a:t> j e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godišnjh</a:t>
            </a:r>
            <a:r>
              <a:rPr lang="en-US" dirty="0" smtClean="0"/>
              <a:t> </a:t>
            </a:r>
            <a:r>
              <a:rPr lang="en-US" dirty="0" err="1" smtClean="0"/>
              <a:t>padavina</a:t>
            </a:r>
            <a:r>
              <a:rPr lang="en-US" dirty="0" smtClean="0"/>
              <a:t> </a:t>
            </a:r>
            <a:r>
              <a:rPr lang="en-US" dirty="0" err="1" smtClean="0"/>
              <a:t>redukovane</a:t>
            </a:r>
            <a:r>
              <a:rPr lang="en-US" dirty="0" smtClean="0"/>
              <a:t>, da </a:t>
            </a:r>
            <a:r>
              <a:rPr lang="en-US" dirty="0" err="1" smtClean="0"/>
              <a:t>su</a:t>
            </a:r>
            <a:r>
              <a:rPr lang="en-US" dirty="0" smtClean="0"/>
              <a:t> reserve </a:t>
            </a:r>
            <a:r>
              <a:rPr lang="en-US" dirty="0" err="1" smtClean="0"/>
              <a:t>površinskih</a:t>
            </a:r>
            <a:r>
              <a:rPr lang="en-US" dirty="0" smtClean="0"/>
              <a:t> </a:t>
            </a:r>
            <a:r>
              <a:rPr lang="en-US" dirty="0" err="1" smtClean="0"/>
              <a:t>voda</a:t>
            </a:r>
            <a:r>
              <a:rPr lang="en-US" dirty="0" smtClean="0"/>
              <a:t> </a:t>
            </a:r>
            <a:r>
              <a:rPr lang="en-US" dirty="0" err="1" smtClean="0"/>
              <a:t>smanjene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protoci</a:t>
            </a:r>
            <a:r>
              <a:rPr lang="en-US" dirty="0" smtClean="0"/>
              <a:t> </a:t>
            </a:r>
            <a:r>
              <a:rPr lang="en-US" dirty="0" err="1" smtClean="0"/>
              <a:t>podzemnih</a:t>
            </a:r>
            <a:r>
              <a:rPr lang="en-US" dirty="0" smtClean="0"/>
              <a:t> </a:t>
            </a:r>
            <a:r>
              <a:rPr lang="en-US" dirty="0" err="1" smtClean="0"/>
              <a:t>voda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ovakvo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r>
              <a:rPr lang="en-US" dirty="0" smtClean="0"/>
              <a:t> </a:t>
            </a:r>
            <a:r>
              <a:rPr lang="en-US" dirty="0" err="1" smtClean="0"/>
              <a:t>ukazuje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</a:t>
            </a:r>
            <a:r>
              <a:rPr lang="en-US" dirty="0" err="1" smtClean="0"/>
              <a:t>uspostave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metodologije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.</a:t>
            </a:r>
          </a:p>
          <a:p>
            <a:r>
              <a:rPr lang="en-US" dirty="0" smtClean="0"/>
              <a:t>- Problem </a:t>
            </a:r>
            <a:r>
              <a:rPr lang="en-US" dirty="0" err="1" smtClean="0"/>
              <a:t>opadanja</a:t>
            </a:r>
            <a:r>
              <a:rPr lang="en-US" dirty="0" smtClean="0"/>
              <a:t> </a:t>
            </a:r>
            <a:r>
              <a:rPr lang="en-US" dirty="0" err="1" smtClean="0"/>
              <a:t>izdašnosti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 I </a:t>
            </a:r>
            <a:r>
              <a:rPr lang="en-US" dirty="0" err="1" smtClean="0"/>
              <a:t>karstnih</a:t>
            </a:r>
            <a:r>
              <a:rPr lang="en-US" dirty="0" smtClean="0"/>
              <a:t> </a:t>
            </a:r>
            <a:r>
              <a:rPr lang="en-US" dirty="0" err="1" smtClean="0"/>
              <a:t>vrela</a:t>
            </a:r>
            <a:r>
              <a:rPr lang="en-US" dirty="0" smtClean="0"/>
              <a:t>, </a:t>
            </a:r>
            <a:r>
              <a:rPr lang="en-US" dirty="0" err="1" smtClean="0"/>
              <a:t>suva</a:t>
            </a:r>
            <a:r>
              <a:rPr lang="en-US" dirty="0" smtClean="0"/>
              <a:t> </a:t>
            </a:r>
            <a:r>
              <a:rPr lang="en-US" dirty="0" err="1" smtClean="0"/>
              <a:t>korita</a:t>
            </a:r>
            <a:r>
              <a:rPr lang="en-US" dirty="0" smtClean="0"/>
              <a:t> I </a:t>
            </a:r>
            <a:r>
              <a:rPr lang="en-US" dirty="0" err="1" smtClean="0"/>
              <a:t>poplava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482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trellis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3" y="276087"/>
            <a:ext cx="3267798" cy="53772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402" y="1152143"/>
            <a:ext cx="10955590" cy="4251961"/>
          </a:xfrm>
          <a:gradFill>
            <a:gsLst>
              <a:gs pos="13000">
                <a:schemeClr val="bg2">
                  <a:lumMod val="50000"/>
                </a:schemeClr>
              </a:gs>
              <a:gs pos="44000">
                <a:schemeClr val="accent1">
                  <a:tint val="23500"/>
                  <a:satMod val="160000"/>
                </a:schemeClr>
              </a:gs>
            </a:gsLst>
            <a:lin ang="13500000" scaled="1"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lnSpcReduction="10000"/>
          </a:bodyPr>
          <a:lstStyle/>
          <a:p>
            <a:endParaRPr lang="en-US" sz="2800" dirty="0"/>
          </a:p>
          <a:p>
            <a:r>
              <a:rPr lang="en-US" sz="2800" dirty="0" err="1" smtClean="0"/>
              <a:t>SAVREMENI</a:t>
            </a:r>
            <a:r>
              <a:rPr lang="en-US" sz="2800" dirty="0" smtClean="0"/>
              <a:t> </a:t>
            </a:r>
            <a:r>
              <a:rPr lang="en-US" sz="2800" dirty="0" err="1" smtClean="0"/>
              <a:t>KONCEPT</a:t>
            </a:r>
            <a:r>
              <a:rPr lang="en-US" sz="2800" dirty="0" smtClean="0"/>
              <a:t> </a:t>
            </a:r>
            <a:r>
              <a:rPr lang="en-US" sz="2800" dirty="0" err="1" smtClean="0"/>
              <a:t>EPP</a:t>
            </a:r>
            <a:r>
              <a:rPr lang="en-US" sz="2800" dirty="0" smtClean="0"/>
              <a:t> </a:t>
            </a:r>
            <a:endParaRPr lang="en-US" sz="2800" dirty="0"/>
          </a:p>
          <a:p>
            <a:r>
              <a:rPr lang="en-US" sz="2800" dirty="0" err="1" smtClean="0"/>
              <a:t>DEFINICIJE</a:t>
            </a:r>
            <a:r>
              <a:rPr lang="en-US" sz="2800" dirty="0" smtClean="0"/>
              <a:t> </a:t>
            </a:r>
            <a:r>
              <a:rPr lang="en-US" sz="2800" dirty="0" err="1" smtClean="0"/>
              <a:t>EPP</a:t>
            </a:r>
            <a:endParaRPr lang="en-US" sz="2800" dirty="0" smtClean="0"/>
          </a:p>
          <a:p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ODREĐIVANJA</a:t>
            </a:r>
            <a:r>
              <a:rPr lang="en-US" sz="2800" dirty="0" smtClean="0"/>
              <a:t> </a:t>
            </a:r>
            <a:r>
              <a:rPr lang="en-US" sz="2800" dirty="0" err="1" smtClean="0"/>
              <a:t>EPP</a:t>
            </a:r>
            <a:endParaRPr lang="en-US" sz="2800" dirty="0" smtClean="0"/>
          </a:p>
          <a:p>
            <a:r>
              <a:rPr lang="en-US" sz="2800" dirty="0" err="1" smtClean="0"/>
              <a:t>PRAVNI</a:t>
            </a:r>
            <a:r>
              <a:rPr lang="en-US" sz="2800" dirty="0" smtClean="0"/>
              <a:t> </a:t>
            </a:r>
            <a:r>
              <a:rPr lang="en-US" sz="2800" dirty="0" err="1" smtClean="0"/>
              <a:t>OSNOV</a:t>
            </a:r>
            <a:r>
              <a:rPr lang="en-US" sz="2800" dirty="0" smtClean="0"/>
              <a:t> </a:t>
            </a:r>
            <a:r>
              <a:rPr lang="en-US" sz="2800" dirty="0" err="1" smtClean="0"/>
              <a:t>ODREĐENJA</a:t>
            </a:r>
            <a:r>
              <a:rPr lang="en-US" sz="2800" dirty="0" smtClean="0"/>
              <a:t> </a:t>
            </a:r>
            <a:r>
              <a:rPr lang="en-US" sz="2800" dirty="0" err="1" smtClean="0"/>
              <a:t>EPP</a:t>
            </a:r>
            <a:r>
              <a:rPr lang="en-US" sz="2800" dirty="0" smtClean="0"/>
              <a:t> U RS</a:t>
            </a:r>
          </a:p>
          <a:p>
            <a:r>
              <a:rPr lang="en-US" sz="2800" dirty="0" err="1" smtClean="0"/>
              <a:t>PRAVILNICI</a:t>
            </a:r>
            <a:r>
              <a:rPr lang="en-US" sz="2800" dirty="0" smtClean="0"/>
              <a:t> O </a:t>
            </a:r>
            <a:r>
              <a:rPr lang="en-US" sz="2800" dirty="0" err="1" smtClean="0"/>
              <a:t>EPP</a:t>
            </a:r>
            <a:r>
              <a:rPr lang="en-US" sz="2800" dirty="0" smtClean="0"/>
              <a:t> U </a:t>
            </a:r>
            <a:r>
              <a:rPr lang="en-US" sz="2800" dirty="0" err="1" smtClean="0"/>
              <a:t>ZEMLJAMA</a:t>
            </a:r>
            <a:r>
              <a:rPr lang="en-US" sz="2800" dirty="0" smtClean="0"/>
              <a:t> </a:t>
            </a:r>
            <a:r>
              <a:rPr lang="en-US" sz="2800" dirty="0" err="1" smtClean="0"/>
              <a:t>OKRUŽENJA</a:t>
            </a:r>
            <a:endParaRPr lang="en-US" sz="2800" dirty="0" smtClean="0"/>
          </a:p>
          <a:p>
            <a:r>
              <a:rPr lang="en-US" sz="2800" dirty="0" err="1" smtClean="0"/>
              <a:t>PRIMJERI</a:t>
            </a:r>
            <a:r>
              <a:rPr lang="en-US" sz="2800" dirty="0" smtClean="0"/>
              <a:t> </a:t>
            </a:r>
            <a:r>
              <a:rPr lang="en-US" sz="2800" dirty="0" err="1" smtClean="0"/>
              <a:t>ODREĐIVANJA</a:t>
            </a:r>
            <a:r>
              <a:rPr lang="en-US" sz="2800" dirty="0" smtClean="0"/>
              <a:t> </a:t>
            </a:r>
            <a:r>
              <a:rPr lang="en-US" sz="2800" dirty="0" err="1" smtClean="0"/>
              <a:t>EPP</a:t>
            </a:r>
            <a:r>
              <a:rPr lang="en-US" sz="2800" dirty="0" smtClean="0"/>
              <a:t> U RS</a:t>
            </a:r>
          </a:p>
          <a:p>
            <a:r>
              <a:rPr lang="en-US" sz="2800" dirty="0" err="1" smtClean="0"/>
              <a:t>ZAKLJUČAK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7619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bg2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404" y="276087"/>
            <a:ext cx="10328572" cy="64745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SAVREMENI</a:t>
            </a:r>
            <a:r>
              <a:rPr lang="en-US" b="1" dirty="0" smtClean="0"/>
              <a:t> </a:t>
            </a:r>
            <a:r>
              <a:rPr lang="en-US" b="1" dirty="0" err="1" smtClean="0"/>
              <a:t>KONCEPT</a:t>
            </a:r>
            <a:r>
              <a:rPr lang="en-US" b="1" dirty="0" smtClean="0"/>
              <a:t> </a:t>
            </a:r>
            <a:r>
              <a:rPr lang="en-US" b="1" dirty="0" err="1" smtClean="0"/>
              <a:t>EPP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923544"/>
            <a:ext cx="10424160" cy="5431536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U </a:t>
            </a:r>
            <a:r>
              <a:rPr lang="en-US" sz="2800" dirty="0" err="1" smtClean="0"/>
              <a:t>SVJETSKOJ</a:t>
            </a:r>
            <a:r>
              <a:rPr lang="en-US" sz="2800" dirty="0" smtClean="0"/>
              <a:t> </a:t>
            </a:r>
            <a:r>
              <a:rPr lang="en-US" sz="2800" dirty="0" err="1" smtClean="0"/>
              <a:t>HIDROLOŠKOJ</a:t>
            </a:r>
            <a:r>
              <a:rPr lang="en-US" sz="2800" dirty="0" smtClean="0"/>
              <a:t> </a:t>
            </a:r>
            <a:r>
              <a:rPr lang="en-US" sz="2800" dirty="0" err="1" smtClean="0"/>
              <a:t>PRAKSI</a:t>
            </a:r>
            <a:r>
              <a:rPr lang="en-US" sz="2800" dirty="0" smtClean="0"/>
              <a:t> I </a:t>
            </a:r>
            <a:r>
              <a:rPr lang="en-US" sz="2800" dirty="0" err="1" smtClean="0"/>
              <a:t>TEORIJI</a:t>
            </a:r>
            <a:r>
              <a:rPr lang="en-US" sz="2800" dirty="0" smtClean="0"/>
              <a:t> </a:t>
            </a:r>
            <a:r>
              <a:rPr lang="en-US" sz="2800" dirty="0" err="1" smtClean="0"/>
              <a:t>IZRAŽENA</a:t>
            </a:r>
            <a:r>
              <a:rPr lang="en-US" sz="2800" dirty="0" smtClean="0"/>
              <a:t> </a:t>
            </a:r>
            <a:r>
              <a:rPr lang="en-US" sz="2800" dirty="0" err="1" smtClean="0"/>
              <a:t>VAŽNOST</a:t>
            </a:r>
            <a:r>
              <a:rPr lang="en-US" sz="2800" dirty="0" smtClean="0"/>
              <a:t> </a:t>
            </a:r>
            <a:r>
              <a:rPr lang="en-US" sz="2800" dirty="0" err="1" smtClean="0"/>
              <a:t>ODRŽANJA</a:t>
            </a:r>
            <a:r>
              <a:rPr lang="en-US" sz="2800" dirty="0" smtClean="0"/>
              <a:t> </a:t>
            </a:r>
            <a:r>
              <a:rPr lang="en-US" sz="2800" dirty="0" err="1" smtClean="0"/>
              <a:t>AKVATIČNIH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EKOSISTEMA</a:t>
            </a:r>
            <a:r>
              <a:rPr lang="en-US" sz="2800" dirty="0" smtClean="0"/>
              <a:t>;</a:t>
            </a:r>
          </a:p>
          <a:p>
            <a:pPr algn="just"/>
            <a:r>
              <a:rPr lang="en-US" sz="2800" dirty="0" err="1" smtClean="0"/>
              <a:t>EPP</a:t>
            </a:r>
            <a:r>
              <a:rPr lang="en-US" sz="2800" dirty="0" smtClean="0"/>
              <a:t> KAO </a:t>
            </a:r>
            <a:r>
              <a:rPr lang="en-US" sz="2800" dirty="0" err="1" smtClean="0"/>
              <a:t>DINAMIČKA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KATEGORIJA</a:t>
            </a:r>
            <a:r>
              <a:rPr lang="en-US" sz="2800" dirty="0"/>
              <a:t>,</a:t>
            </a:r>
            <a:r>
              <a:rPr lang="en-US" sz="2800" dirty="0" smtClean="0"/>
              <a:t> SIMULATOR I </a:t>
            </a:r>
            <a:r>
              <a:rPr lang="en-US" sz="2800" dirty="0" err="1" smtClean="0"/>
              <a:t>IMITACIJA</a:t>
            </a:r>
            <a:r>
              <a:rPr lang="en-US" sz="2800" dirty="0" smtClean="0"/>
              <a:t> </a:t>
            </a:r>
            <a:r>
              <a:rPr lang="en-US" sz="2800" dirty="0" err="1" smtClean="0"/>
              <a:t>PRIRODNIH</a:t>
            </a:r>
            <a:r>
              <a:rPr lang="en-US" sz="2800" dirty="0" smtClean="0"/>
              <a:t> </a:t>
            </a:r>
            <a:r>
              <a:rPr lang="en-US" sz="2800" dirty="0" err="1" smtClean="0"/>
              <a:t>PROTOKA</a:t>
            </a:r>
            <a:r>
              <a:rPr lang="en-US" sz="2800" dirty="0" smtClean="0"/>
              <a:t> U </a:t>
            </a:r>
            <a:r>
              <a:rPr lang="en-US" sz="2800" dirty="0" err="1" smtClean="0"/>
              <a:t>VREMENU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PRIMJENOM</a:t>
            </a:r>
            <a:r>
              <a:rPr lang="en-US" sz="2800" dirty="0" smtClean="0"/>
              <a:t> </a:t>
            </a:r>
            <a:r>
              <a:rPr lang="en-US" sz="2800" dirty="0" err="1" smtClean="0"/>
              <a:t>KONCEPTA</a:t>
            </a:r>
            <a:r>
              <a:rPr lang="en-US" sz="2800" dirty="0" smtClean="0"/>
              <a:t> </a:t>
            </a:r>
            <a:r>
              <a:rPr lang="en-US" sz="2800" dirty="0" err="1" smtClean="0"/>
              <a:t>EPP</a:t>
            </a:r>
            <a:r>
              <a:rPr lang="en-US" sz="2800" dirty="0" smtClean="0"/>
              <a:t> </a:t>
            </a:r>
            <a:r>
              <a:rPr lang="en-US" sz="2800" dirty="0" err="1" smtClean="0"/>
              <a:t>OSTVARUJE</a:t>
            </a:r>
            <a:r>
              <a:rPr lang="en-US" sz="2800" dirty="0" smtClean="0"/>
              <a:t> SE </a:t>
            </a:r>
            <a:r>
              <a:rPr lang="en-US" sz="2800" dirty="0" err="1" smtClean="0"/>
              <a:t>PRAVEDNA</a:t>
            </a:r>
            <a:r>
              <a:rPr lang="en-US" sz="2800" dirty="0" smtClean="0"/>
              <a:t> </a:t>
            </a:r>
            <a:r>
              <a:rPr lang="en-US" sz="2800" dirty="0" err="1" smtClean="0"/>
              <a:t>RASPODJELA</a:t>
            </a:r>
            <a:r>
              <a:rPr lang="en-US" sz="2800" dirty="0" smtClean="0"/>
              <a:t> </a:t>
            </a:r>
            <a:r>
              <a:rPr lang="en-US" sz="2800" dirty="0" err="1" smtClean="0"/>
              <a:t>VODE</a:t>
            </a:r>
            <a:r>
              <a:rPr lang="en-US" sz="2800" dirty="0" smtClean="0"/>
              <a:t> </a:t>
            </a:r>
            <a:r>
              <a:rPr lang="en-US" sz="2800" dirty="0" err="1" smtClean="0"/>
              <a:t>IZMEĐU</a:t>
            </a:r>
            <a:r>
              <a:rPr lang="en-US" sz="2800" dirty="0" smtClean="0"/>
              <a:t> </a:t>
            </a:r>
            <a:r>
              <a:rPr lang="en-US" sz="2800" dirty="0" err="1" smtClean="0"/>
              <a:t>POTREBA</a:t>
            </a:r>
            <a:r>
              <a:rPr lang="en-US" sz="2800" dirty="0" smtClean="0"/>
              <a:t> </a:t>
            </a:r>
            <a:r>
              <a:rPr lang="en-US" sz="2800" dirty="0" err="1" smtClean="0"/>
              <a:t>LJUDI</a:t>
            </a:r>
            <a:r>
              <a:rPr lang="en-US" sz="2800" dirty="0" smtClean="0"/>
              <a:t> I </a:t>
            </a:r>
            <a:r>
              <a:rPr lang="en-US" sz="2800" dirty="0" err="1" smtClean="0"/>
              <a:t>POTREBA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EKOSISTEMA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SEZONSKA</a:t>
            </a:r>
            <a:r>
              <a:rPr lang="en-US" sz="2800" dirty="0" smtClean="0"/>
              <a:t> </a:t>
            </a:r>
            <a:r>
              <a:rPr lang="en-US" sz="2800" dirty="0" err="1" smtClean="0"/>
              <a:t>VARIJACIJA</a:t>
            </a:r>
            <a:r>
              <a:rPr lang="en-US" sz="2800" dirty="0" smtClean="0"/>
              <a:t> </a:t>
            </a:r>
            <a:r>
              <a:rPr lang="en-US" sz="2800" dirty="0" err="1" smtClean="0"/>
              <a:t>PROTOKA</a:t>
            </a:r>
            <a:r>
              <a:rPr lang="en-US" sz="2800" dirty="0" smtClean="0"/>
              <a:t> U </a:t>
            </a:r>
            <a:r>
              <a:rPr lang="en-US" sz="2800" dirty="0" err="1" smtClean="0"/>
              <a:t>VODOTOCIMA</a:t>
            </a:r>
            <a:r>
              <a:rPr lang="en-US" sz="2800" dirty="0" smtClean="0"/>
              <a:t> SE </a:t>
            </a:r>
            <a:r>
              <a:rPr lang="en-US" sz="2800" dirty="0" err="1" smtClean="0"/>
              <a:t>OPONAŠA</a:t>
            </a:r>
            <a:r>
              <a:rPr lang="en-US" sz="2800" dirty="0" smtClean="0"/>
              <a:t> </a:t>
            </a:r>
            <a:r>
              <a:rPr lang="en-US" sz="2800" dirty="0" err="1" smtClean="0"/>
              <a:t>ODREĐENJEM</a:t>
            </a:r>
            <a:r>
              <a:rPr lang="en-US" sz="2800" dirty="0" smtClean="0"/>
              <a:t> </a:t>
            </a:r>
            <a:r>
              <a:rPr lang="en-US" sz="2800" dirty="0" err="1" smtClean="0"/>
              <a:t>VRIJEDNOSTI</a:t>
            </a:r>
            <a:r>
              <a:rPr lang="en-US" sz="2800" dirty="0" smtClean="0"/>
              <a:t> </a:t>
            </a:r>
            <a:r>
              <a:rPr lang="en-US" sz="2800" dirty="0" err="1" smtClean="0"/>
              <a:t>EKOLOŠKI</a:t>
            </a:r>
            <a:r>
              <a:rPr lang="en-US" sz="2800" dirty="0" smtClean="0"/>
              <a:t> </a:t>
            </a:r>
            <a:r>
              <a:rPr lang="en-US" sz="2800" dirty="0" err="1" smtClean="0"/>
              <a:t>PRIHVATLJIVOG</a:t>
            </a:r>
            <a:r>
              <a:rPr lang="en-US" sz="2800" dirty="0" smtClean="0"/>
              <a:t> </a:t>
            </a:r>
            <a:r>
              <a:rPr lang="en-US" sz="2800" dirty="0" err="1" smtClean="0"/>
              <a:t>PROTOKA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SAVREMENIM</a:t>
            </a:r>
            <a:r>
              <a:rPr lang="en-US" sz="2800" dirty="0" smtClean="0"/>
              <a:t> </a:t>
            </a:r>
            <a:r>
              <a:rPr lang="en-US" sz="2800" dirty="0" err="1" smtClean="0"/>
              <a:t>KONCEPTOM</a:t>
            </a:r>
            <a:r>
              <a:rPr lang="en-US" sz="2800" dirty="0" smtClean="0"/>
              <a:t> </a:t>
            </a:r>
            <a:r>
              <a:rPr lang="en-US" sz="2800" dirty="0" err="1" smtClean="0"/>
              <a:t>EPP</a:t>
            </a:r>
            <a:r>
              <a:rPr lang="en-US" sz="2800" dirty="0" smtClean="0"/>
              <a:t> </a:t>
            </a:r>
            <a:r>
              <a:rPr lang="en-US" sz="2800" dirty="0" err="1" smtClean="0"/>
              <a:t>ZAMJENJENA</a:t>
            </a:r>
            <a:r>
              <a:rPr lang="en-US" sz="2800" dirty="0" smtClean="0"/>
              <a:t> </a:t>
            </a:r>
            <a:r>
              <a:rPr lang="en-US" sz="2800" dirty="0" err="1" smtClean="0"/>
              <a:t>PRETHODNA</a:t>
            </a:r>
            <a:r>
              <a:rPr lang="en-US" sz="2800" dirty="0" smtClean="0"/>
              <a:t> </a:t>
            </a:r>
            <a:r>
              <a:rPr lang="en-US" sz="2800" dirty="0" err="1" smtClean="0"/>
              <a:t>PRAKSA</a:t>
            </a:r>
            <a:r>
              <a:rPr lang="en-US" sz="2800" dirty="0" smtClean="0"/>
              <a:t> </a:t>
            </a:r>
            <a:r>
              <a:rPr lang="en-US" sz="2800" dirty="0" err="1" smtClean="0"/>
              <a:t>PROCJENE</a:t>
            </a:r>
            <a:r>
              <a:rPr lang="en-US" sz="2800" dirty="0" smtClean="0"/>
              <a:t> </a:t>
            </a:r>
            <a:r>
              <a:rPr lang="en-US" sz="2800" dirty="0" err="1" smtClean="0"/>
              <a:t>RAVNOMJERNE</a:t>
            </a:r>
            <a:r>
              <a:rPr lang="en-US" sz="2800" dirty="0" smtClean="0"/>
              <a:t> </a:t>
            </a:r>
            <a:r>
              <a:rPr lang="en-US" sz="2800" dirty="0" err="1" smtClean="0"/>
              <a:t>KOLIČINE</a:t>
            </a:r>
            <a:r>
              <a:rPr lang="en-US" sz="2800" dirty="0" smtClean="0"/>
              <a:t> </a:t>
            </a:r>
            <a:r>
              <a:rPr lang="en-US" sz="2800" dirty="0" err="1" smtClean="0"/>
              <a:t>VODE</a:t>
            </a:r>
            <a:r>
              <a:rPr lang="en-US" sz="2800" dirty="0" smtClean="0"/>
              <a:t> </a:t>
            </a:r>
            <a:r>
              <a:rPr lang="en-US" sz="2800" dirty="0" err="1" smtClean="0"/>
              <a:t>VODOTOKA</a:t>
            </a:r>
            <a:r>
              <a:rPr lang="en-US" sz="2800" dirty="0" smtClean="0"/>
              <a:t> </a:t>
            </a:r>
            <a:r>
              <a:rPr lang="en-US" sz="2800" dirty="0" err="1" smtClean="0"/>
              <a:t>NIZVODNO</a:t>
            </a:r>
            <a:r>
              <a:rPr lang="en-US" sz="2800" dirty="0" smtClean="0"/>
              <a:t> OD </a:t>
            </a:r>
            <a:r>
              <a:rPr lang="en-US" sz="2800" dirty="0" err="1" smtClean="0"/>
              <a:t>VODOZAHVATA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5116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5" y="-1"/>
            <a:ext cx="8396116" cy="694945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DEFINICIJE</a:t>
            </a:r>
            <a:r>
              <a:rPr lang="en-US" sz="3600" dirty="0" smtClean="0"/>
              <a:t> </a:t>
            </a:r>
            <a:r>
              <a:rPr lang="en-US" sz="3600" dirty="0" err="1" smtClean="0"/>
              <a:t>EPP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402" y="694944"/>
            <a:ext cx="5564873" cy="141732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400" b="0" dirty="0" err="1" smtClean="0"/>
              <a:t>ZOV</a:t>
            </a:r>
            <a:r>
              <a:rPr lang="en-US" sz="2400" b="0" dirty="0" smtClean="0"/>
              <a:t> RS: </a:t>
            </a:r>
            <a:r>
              <a:rPr lang="en-US" sz="2400" b="0" dirty="0" err="1" smtClean="0"/>
              <a:t>Minimalni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protok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nizvodno</a:t>
            </a:r>
            <a:r>
              <a:rPr lang="en-US" sz="2400" b="0" dirty="0" smtClean="0"/>
              <a:t> od </a:t>
            </a:r>
            <a:r>
              <a:rPr lang="en-US" sz="2400" b="0" dirty="0" err="1" smtClean="0"/>
              <a:t>vodozahvata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ili</a:t>
            </a:r>
            <a:r>
              <a:rPr lang="en-US" sz="2400" b="0" dirty="0" smtClean="0"/>
              <a:t> brane </a:t>
            </a:r>
            <a:r>
              <a:rPr lang="en-US" sz="2400" b="0" dirty="0" err="1" smtClean="0"/>
              <a:t>koji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omogućava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očuvanje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prirodne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ravnoteže</a:t>
            </a:r>
            <a:r>
              <a:rPr lang="en-US" sz="2400" b="0" dirty="0" smtClean="0"/>
              <a:t> I </a:t>
            </a:r>
            <a:r>
              <a:rPr lang="en-US" sz="2400" b="0" dirty="0" err="1" smtClean="0"/>
              <a:t>vodnih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ekosistema</a:t>
            </a:r>
            <a:endParaRPr lang="en-US" sz="2400" b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351" y="2203703"/>
            <a:ext cx="5487923" cy="4041715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Prof </a:t>
            </a:r>
            <a:r>
              <a:rPr lang="en-US" sz="2400" dirty="0" err="1" smtClean="0"/>
              <a:t>Hrelja</a:t>
            </a:r>
            <a:r>
              <a:rPr lang="en-US" sz="2400" dirty="0" smtClean="0"/>
              <a:t>: </a:t>
            </a:r>
            <a:r>
              <a:rPr lang="en-US" sz="2400" dirty="0" err="1" smtClean="0"/>
              <a:t>EPP</a:t>
            </a:r>
            <a:r>
              <a:rPr lang="en-US" sz="2400" dirty="0" smtClean="0"/>
              <a:t> </a:t>
            </a:r>
            <a:r>
              <a:rPr lang="en-US" sz="2400" dirty="0" err="1" smtClean="0"/>
              <a:t>kao</a:t>
            </a:r>
            <a:r>
              <a:rPr lang="en-US" sz="2400" dirty="0" smtClean="0"/>
              <a:t> “</a:t>
            </a:r>
            <a:r>
              <a:rPr lang="en-US" sz="2400" b="1" dirty="0" err="1" smtClean="0"/>
              <a:t>ekološki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prihvatljivi</a:t>
            </a:r>
            <a:r>
              <a:rPr lang="en-US" sz="2400" b="1" dirty="0" smtClean="0"/>
              <a:t> minimum”</a:t>
            </a:r>
            <a:r>
              <a:rPr lang="en-US" sz="2400" dirty="0" smtClean="0"/>
              <a:t> (</a:t>
            </a:r>
            <a:r>
              <a:rPr lang="en-US" sz="2400" dirty="0" err="1" smtClean="0"/>
              <a:t>protok</a:t>
            </a:r>
            <a:r>
              <a:rPr lang="en-US" sz="2400" dirty="0" smtClean="0"/>
              <a:t> </a:t>
            </a:r>
            <a:r>
              <a:rPr lang="en-US" sz="2400" dirty="0" err="1" smtClean="0"/>
              <a:t>koji</a:t>
            </a:r>
            <a:r>
              <a:rPr lang="en-US" sz="2400" dirty="0" smtClean="0"/>
              <a:t> se mora </a:t>
            </a:r>
            <a:r>
              <a:rPr lang="en-US" sz="2400" dirty="0" err="1" smtClean="0"/>
              <a:t>obezbjediti</a:t>
            </a:r>
            <a:r>
              <a:rPr lang="en-US" sz="2400" dirty="0" smtClean="0"/>
              <a:t> u </a:t>
            </a:r>
            <a:r>
              <a:rPr lang="en-US" sz="2400" dirty="0" err="1" smtClean="0"/>
              <a:t>koritu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normalan</a:t>
            </a:r>
            <a:r>
              <a:rPr lang="en-US" sz="2400" dirty="0" smtClean="0"/>
              <a:t> </a:t>
            </a:r>
            <a:r>
              <a:rPr lang="en-US" sz="2400" dirty="0" err="1" smtClean="0"/>
              <a:t>opstanak</a:t>
            </a:r>
            <a:r>
              <a:rPr lang="en-US" sz="2400" dirty="0" smtClean="0"/>
              <a:t> I </a:t>
            </a:r>
            <a:r>
              <a:rPr lang="en-US" sz="2400" dirty="0" err="1" smtClean="0"/>
              <a:t>razvoj</a:t>
            </a:r>
            <a:r>
              <a:rPr lang="en-US" sz="2400" dirty="0" smtClean="0"/>
              <a:t> </a:t>
            </a:r>
            <a:r>
              <a:rPr lang="en-US" sz="2400" dirty="0" err="1" smtClean="0"/>
              <a:t>biljnog</a:t>
            </a:r>
            <a:r>
              <a:rPr lang="en-US" sz="2400" dirty="0" smtClean="0"/>
              <a:t> I </a:t>
            </a:r>
            <a:r>
              <a:rPr lang="en-US" sz="2400" dirty="0" err="1" smtClean="0"/>
              <a:t>životinjskog</a:t>
            </a:r>
            <a:r>
              <a:rPr lang="en-US" sz="2400" dirty="0" smtClean="0"/>
              <a:t> </a:t>
            </a:r>
            <a:r>
              <a:rPr lang="en-US" sz="2400" dirty="0" err="1" smtClean="0"/>
              <a:t>svijeta</a:t>
            </a:r>
            <a:r>
              <a:rPr lang="en-US" sz="2400" dirty="0" smtClean="0"/>
              <a:t>;</a:t>
            </a:r>
          </a:p>
          <a:p>
            <a:pPr algn="just"/>
            <a:r>
              <a:rPr lang="en-US" sz="2400" dirty="0" smtClean="0"/>
              <a:t>Prof </a:t>
            </a:r>
            <a:r>
              <a:rPr lang="en-US" sz="2400" dirty="0" err="1" smtClean="0"/>
              <a:t>Đorđević</a:t>
            </a:r>
            <a:r>
              <a:rPr lang="en-US" sz="2400" dirty="0" smtClean="0"/>
              <a:t>: </a:t>
            </a:r>
            <a:r>
              <a:rPr lang="en-US" sz="2400" dirty="0" err="1" smtClean="0"/>
              <a:t>EPP</a:t>
            </a:r>
            <a:r>
              <a:rPr lang="en-US" sz="2400" dirty="0" smtClean="0"/>
              <a:t> </a:t>
            </a:r>
            <a:r>
              <a:rPr lang="en-US" sz="2400" dirty="0" err="1" smtClean="0"/>
              <a:t>kao</a:t>
            </a:r>
            <a:r>
              <a:rPr lang="en-US" sz="2400" dirty="0" smtClean="0"/>
              <a:t> “</a:t>
            </a:r>
            <a:r>
              <a:rPr lang="en-US" sz="2400" b="1" dirty="0" err="1" smtClean="0"/>
              <a:t>ekološki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garantovani</a:t>
            </a:r>
            <a:r>
              <a:rPr lang="en-US" sz="2400" b="1" dirty="0" smtClean="0"/>
              <a:t> minimum” </a:t>
            </a:r>
            <a:r>
              <a:rPr lang="en-US" sz="2400" dirty="0" smtClean="0"/>
              <a:t>(</a:t>
            </a:r>
            <a:r>
              <a:rPr lang="en-US" sz="2400" dirty="0" err="1" smtClean="0"/>
              <a:t>veličina</a:t>
            </a:r>
            <a:r>
              <a:rPr lang="en-US" sz="2400" dirty="0" smtClean="0"/>
              <a:t> </a:t>
            </a:r>
            <a:r>
              <a:rPr lang="en-US" sz="2400" dirty="0" err="1" smtClean="0"/>
              <a:t>protoka</a:t>
            </a:r>
            <a:r>
              <a:rPr lang="en-US" sz="2400" dirty="0" smtClean="0"/>
              <a:t> </a:t>
            </a:r>
            <a:r>
              <a:rPr lang="en-US" sz="2400" dirty="0" err="1" smtClean="0"/>
              <a:t>koja</a:t>
            </a:r>
            <a:r>
              <a:rPr lang="en-US" sz="2400" dirty="0" smtClean="0"/>
              <a:t> se mora </a:t>
            </a:r>
            <a:r>
              <a:rPr lang="en-US" sz="2400" dirty="0" err="1" smtClean="0"/>
              <a:t>uvijek</a:t>
            </a:r>
            <a:r>
              <a:rPr lang="en-US" sz="2400" dirty="0" smtClean="0"/>
              <a:t> </a:t>
            </a:r>
            <a:r>
              <a:rPr lang="en-US" sz="2400" dirty="0" err="1" smtClean="0"/>
              <a:t>obezbjediti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normalan</a:t>
            </a:r>
            <a:r>
              <a:rPr lang="en-US" sz="2400" dirty="0" smtClean="0"/>
              <a:t> </a:t>
            </a:r>
            <a:r>
              <a:rPr lang="en-US" sz="2400" dirty="0" err="1" smtClean="0"/>
              <a:t>opstanak</a:t>
            </a:r>
            <a:r>
              <a:rPr lang="en-US" sz="2400" dirty="0" smtClean="0"/>
              <a:t> I </a:t>
            </a:r>
            <a:r>
              <a:rPr lang="en-US" sz="2400" dirty="0" err="1" smtClean="0"/>
              <a:t>razvoj</a:t>
            </a:r>
            <a:r>
              <a:rPr lang="en-US" sz="2400" dirty="0" smtClean="0"/>
              <a:t> </a:t>
            </a:r>
            <a:r>
              <a:rPr lang="en-US" sz="2400" dirty="0" err="1" smtClean="0"/>
              <a:t>biocenoza</a:t>
            </a:r>
            <a:r>
              <a:rPr lang="en-US" sz="2400" dirty="0" smtClean="0"/>
              <a:t> u </a:t>
            </a:r>
            <a:r>
              <a:rPr lang="en-US" sz="2400" dirty="0" err="1" smtClean="0"/>
              <a:t>rijeci</a:t>
            </a:r>
            <a:r>
              <a:rPr lang="en-US" sz="2400" dirty="0" smtClean="0"/>
              <a:t> </a:t>
            </a:r>
            <a:r>
              <a:rPr lang="en-US" sz="2400" dirty="0" err="1" smtClean="0"/>
              <a:t>kao</a:t>
            </a:r>
            <a:r>
              <a:rPr lang="en-US" sz="2400" dirty="0" smtClean="0"/>
              <a:t> </a:t>
            </a:r>
            <a:r>
              <a:rPr lang="en-US" sz="2400" dirty="0" err="1" smtClean="0"/>
              <a:t>biotopu</a:t>
            </a:r>
            <a:r>
              <a:rPr lang="en-US" sz="2400" dirty="0" smtClean="0"/>
              <a:t>;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8377" y="603504"/>
            <a:ext cx="4786133" cy="150875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400" b="0" dirty="0" err="1" smtClean="0"/>
              <a:t>EPP</a:t>
            </a:r>
            <a:r>
              <a:rPr lang="en-US" sz="2400" b="0" dirty="0" smtClean="0"/>
              <a:t> SE </a:t>
            </a:r>
            <a:r>
              <a:rPr lang="en-US" sz="2400" b="0" dirty="0" err="1" smtClean="0"/>
              <a:t>Određuje</a:t>
            </a:r>
            <a:r>
              <a:rPr lang="en-US" sz="2400" b="0" dirty="0" smtClean="0"/>
              <a:t> se </a:t>
            </a:r>
            <a:r>
              <a:rPr lang="en-US" sz="2400" b="0" dirty="0" err="1" smtClean="0"/>
              <a:t>istražnim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radovima</a:t>
            </a:r>
            <a:r>
              <a:rPr lang="en-US" sz="2400" b="0" dirty="0" smtClean="0"/>
              <a:t> I </a:t>
            </a:r>
            <a:r>
              <a:rPr lang="en-US" sz="2400" b="0" dirty="0" err="1" smtClean="0"/>
              <a:t>odabranom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metodologijom</a:t>
            </a:r>
            <a:r>
              <a:rPr lang="en-US" sz="2400" b="0" dirty="0" smtClean="0"/>
              <a:t> u </a:t>
            </a:r>
            <a:r>
              <a:rPr lang="en-US" sz="2400" b="0" dirty="0" err="1" smtClean="0"/>
              <a:t>budućem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podzakonskom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aktu</a:t>
            </a:r>
            <a:endParaRPr lang="en-US" sz="2400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8275" y="2112264"/>
            <a:ext cx="4936236" cy="4133155"/>
          </a:xfrm>
        </p:spPr>
        <p:txBody>
          <a:bodyPr/>
          <a:lstStyle/>
          <a:p>
            <a:pPr algn="just"/>
            <a:r>
              <a:rPr lang="en-US" sz="2400" dirty="0" smtClean="0"/>
              <a:t>Prof. </a:t>
            </a:r>
            <a:r>
              <a:rPr lang="en-US" sz="2400" dirty="0" err="1" smtClean="0"/>
              <a:t>Žugaj</a:t>
            </a:r>
            <a:r>
              <a:rPr lang="en-US" sz="2400" dirty="0" smtClean="0"/>
              <a:t> </a:t>
            </a:r>
            <a:r>
              <a:rPr lang="en-US" sz="2400" dirty="0" err="1" smtClean="0"/>
              <a:t>EPP</a:t>
            </a:r>
            <a:r>
              <a:rPr lang="en-US" sz="2400" dirty="0" smtClean="0"/>
              <a:t> </a:t>
            </a:r>
            <a:r>
              <a:rPr lang="en-US" sz="2400" dirty="0" err="1" smtClean="0"/>
              <a:t>kao</a:t>
            </a:r>
            <a:r>
              <a:rPr lang="en-US" sz="2400" dirty="0" smtClean="0"/>
              <a:t> </a:t>
            </a:r>
            <a:r>
              <a:rPr lang="en-US" sz="2400" b="1" dirty="0" smtClean="0"/>
              <a:t>“</a:t>
            </a:r>
            <a:r>
              <a:rPr lang="en-US" sz="2400" b="1" dirty="0" err="1" smtClean="0"/>
              <a:t>biološki</a:t>
            </a:r>
            <a:r>
              <a:rPr lang="en-US" sz="2400" b="1" dirty="0" smtClean="0"/>
              <a:t> minimum”</a:t>
            </a:r>
            <a:r>
              <a:rPr lang="en-US" sz="2400" dirty="0" smtClean="0"/>
              <a:t> (</a:t>
            </a:r>
            <a:r>
              <a:rPr lang="en-US" sz="2400" dirty="0" err="1" smtClean="0"/>
              <a:t>protok</a:t>
            </a:r>
            <a:r>
              <a:rPr lang="en-US" sz="2400" dirty="0" smtClean="0"/>
              <a:t> </a:t>
            </a:r>
            <a:r>
              <a:rPr lang="en-US" sz="2400" dirty="0" err="1" smtClean="0"/>
              <a:t>vode</a:t>
            </a:r>
            <a:r>
              <a:rPr lang="en-US" sz="2400" dirty="0" smtClean="0"/>
              <a:t> u </a:t>
            </a:r>
            <a:r>
              <a:rPr lang="en-US" sz="2400" dirty="0" err="1" smtClean="0"/>
              <a:t>vodotoku</a:t>
            </a:r>
            <a:r>
              <a:rPr lang="en-US" sz="2400" dirty="0" smtClean="0"/>
              <a:t> </a:t>
            </a:r>
            <a:r>
              <a:rPr lang="en-US" sz="2400" dirty="0" err="1" smtClean="0"/>
              <a:t>koji</a:t>
            </a:r>
            <a:r>
              <a:rPr lang="en-US" sz="2400" dirty="0" smtClean="0"/>
              <a:t> se mora </a:t>
            </a:r>
            <a:r>
              <a:rPr lang="en-US" sz="2400" dirty="0" err="1" smtClean="0"/>
              <a:t>ispuštati</a:t>
            </a:r>
            <a:r>
              <a:rPr lang="en-US" sz="2400" dirty="0" smtClean="0"/>
              <a:t> </a:t>
            </a:r>
            <a:r>
              <a:rPr lang="en-US" sz="2400" dirty="0" err="1" smtClean="0"/>
              <a:t>nizvodno</a:t>
            </a:r>
            <a:r>
              <a:rPr lang="en-US" sz="2400" dirty="0" smtClean="0"/>
              <a:t> od </a:t>
            </a:r>
            <a:r>
              <a:rPr lang="en-US" sz="2400" dirty="0" err="1" smtClean="0"/>
              <a:t>zahvata</a:t>
            </a:r>
            <a:r>
              <a:rPr lang="en-US" sz="2400" dirty="0" smtClean="0"/>
              <a:t> </a:t>
            </a:r>
            <a:r>
              <a:rPr lang="en-US" sz="2400" dirty="0" err="1" smtClean="0"/>
              <a:t>vode</a:t>
            </a:r>
            <a:r>
              <a:rPr lang="en-US" sz="2400" dirty="0" smtClean="0"/>
              <a:t> a da se </a:t>
            </a:r>
            <a:r>
              <a:rPr lang="en-US" sz="2400" dirty="0" err="1" smtClean="0"/>
              <a:t>pri</a:t>
            </a:r>
            <a:r>
              <a:rPr lang="en-US" sz="2400" dirty="0" smtClean="0"/>
              <a:t> tome ne </a:t>
            </a:r>
            <a:r>
              <a:rPr lang="en-US" sz="2400" dirty="0" err="1" smtClean="0"/>
              <a:t>po</a:t>
            </a:r>
            <a:r>
              <a:rPr lang="en-US" sz="2400" dirty="0"/>
              <a:t> </a:t>
            </a:r>
            <a:r>
              <a:rPr lang="en-US" sz="2400" dirty="0" err="1" smtClean="0"/>
              <a:t>remeti</a:t>
            </a:r>
            <a:r>
              <a:rPr lang="en-US" sz="2400" dirty="0" smtClean="0"/>
              <a:t> </a:t>
            </a:r>
            <a:r>
              <a:rPr lang="en-US" sz="2400" dirty="0" err="1" smtClean="0"/>
              <a:t>ekološki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;</a:t>
            </a:r>
          </a:p>
          <a:p>
            <a:pPr algn="just"/>
            <a:r>
              <a:rPr lang="en-US" dirty="0" smtClean="0"/>
              <a:t>“</a:t>
            </a:r>
            <a:r>
              <a:rPr lang="en-US" sz="2400" dirty="0" err="1" smtClean="0"/>
              <a:t>Stari</a:t>
            </a:r>
            <a:r>
              <a:rPr lang="en-US" sz="2400" dirty="0" smtClean="0"/>
              <a:t> </a:t>
            </a:r>
            <a:r>
              <a:rPr lang="en-US" sz="2400" dirty="0" err="1" smtClean="0"/>
              <a:t>vodoprivredni</a:t>
            </a:r>
            <a:r>
              <a:rPr lang="en-US" sz="2400" dirty="0" smtClean="0"/>
              <a:t> </a:t>
            </a:r>
            <a:r>
              <a:rPr lang="en-US" sz="2400" dirty="0" err="1" smtClean="0"/>
              <a:t>termin</a:t>
            </a:r>
            <a:r>
              <a:rPr lang="en-US" sz="2400" dirty="0" smtClean="0"/>
              <a:t>:  “</a:t>
            </a:r>
            <a:r>
              <a:rPr lang="en-US" sz="2400" b="1" dirty="0" err="1" smtClean="0"/>
              <a:t>vodoprivredni</a:t>
            </a:r>
            <a:r>
              <a:rPr lang="en-US" sz="2400" b="1" dirty="0" smtClean="0"/>
              <a:t> minimum” </a:t>
            </a:r>
            <a:r>
              <a:rPr lang="en-US" sz="2400" dirty="0" smtClean="0"/>
              <a:t> </a:t>
            </a:r>
            <a:r>
              <a:rPr lang="en-US" sz="2400" dirty="0" err="1" smtClean="0"/>
              <a:t>označava</a:t>
            </a:r>
            <a:r>
              <a:rPr lang="en-US" sz="2400" dirty="0" smtClean="0"/>
              <a:t> </a:t>
            </a:r>
            <a:r>
              <a:rPr lang="en-US" sz="2400" dirty="0" err="1" smtClean="0"/>
              <a:t>protok</a:t>
            </a:r>
            <a:r>
              <a:rPr lang="en-US" sz="2400" dirty="0" smtClean="0"/>
              <a:t> </a:t>
            </a:r>
            <a:r>
              <a:rPr lang="en-US" sz="2400" dirty="0" err="1" smtClean="0"/>
              <a:t>koji</a:t>
            </a:r>
            <a:r>
              <a:rPr lang="en-US" sz="2400" dirty="0" smtClean="0"/>
              <a:t> </a:t>
            </a:r>
            <a:r>
              <a:rPr lang="en-US" sz="2400" dirty="0" err="1" smtClean="0"/>
              <a:t>uzvodni</a:t>
            </a:r>
            <a:r>
              <a:rPr lang="en-US" sz="2400" dirty="0" smtClean="0"/>
              <a:t> </a:t>
            </a:r>
            <a:r>
              <a:rPr lang="en-US" sz="2400" dirty="0" err="1" smtClean="0"/>
              <a:t>kodrisnici</a:t>
            </a:r>
            <a:r>
              <a:rPr lang="en-US" sz="2400" dirty="0" smtClean="0"/>
              <a:t> </a:t>
            </a:r>
            <a:r>
              <a:rPr lang="en-US" sz="2400" dirty="0" err="1" smtClean="0"/>
              <a:t>moraju</a:t>
            </a:r>
            <a:r>
              <a:rPr lang="en-US" sz="2400" dirty="0" smtClean="0"/>
              <a:t> da </a:t>
            </a:r>
            <a:r>
              <a:rPr lang="en-US" sz="2400" dirty="0" err="1" smtClean="0"/>
              <a:t>ostave</a:t>
            </a:r>
            <a:r>
              <a:rPr lang="en-US" sz="2400" dirty="0" smtClean="0"/>
              <a:t> u </a:t>
            </a:r>
            <a:r>
              <a:rPr lang="en-US" sz="2400" dirty="0" err="1" smtClean="0"/>
              <a:t>rijeci</a:t>
            </a:r>
            <a:r>
              <a:rPr lang="en-US" sz="2400" dirty="0" smtClean="0"/>
              <a:t> </a:t>
            </a:r>
            <a:r>
              <a:rPr lang="en-US" sz="2400" dirty="0" err="1" smtClean="0"/>
              <a:t>nizvodno</a:t>
            </a:r>
            <a:r>
              <a:rPr lang="en-US" sz="2400" dirty="0" smtClean="0"/>
              <a:t> od </a:t>
            </a:r>
            <a:r>
              <a:rPr lang="en-US" sz="2400" dirty="0" err="1" smtClean="0"/>
              <a:t>svojih</a:t>
            </a:r>
            <a:r>
              <a:rPr lang="en-US" sz="2400" dirty="0" smtClean="0"/>
              <a:t> </a:t>
            </a:r>
            <a:r>
              <a:rPr lang="en-US" sz="2400" dirty="0" err="1" smtClean="0"/>
              <a:t>zahvata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potrebe</a:t>
            </a:r>
            <a:r>
              <a:rPr lang="en-US" sz="2400" dirty="0" smtClean="0"/>
              <a:t> </a:t>
            </a:r>
            <a:r>
              <a:rPr lang="en-US" sz="2400" dirty="0" err="1" smtClean="0"/>
              <a:t>nizvodnih</a:t>
            </a:r>
            <a:r>
              <a:rPr lang="en-US" sz="2400" dirty="0" smtClean="0"/>
              <a:t> </a:t>
            </a:r>
            <a:r>
              <a:rPr lang="en-US" sz="2400" dirty="0" err="1" smtClean="0"/>
              <a:t>korisnika</a:t>
            </a:r>
            <a:endParaRPr lang="en-US" sz="2400" dirty="0" smtClean="0"/>
          </a:p>
          <a:p>
            <a:pPr algn="just"/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43142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5488" y="1673352"/>
            <a:ext cx="10177272" cy="6025896"/>
          </a:xfrm>
        </p:spPr>
        <p:txBody>
          <a:bodyPr>
            <a:normAutofit/>
          </a:bodyPr>
          <a:lstStyle/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/>
              <a:t/>
            </a:r>
            <a:br>
              <a:rPr lang="en-US" sz="2700" dirty="0"/>
            </a:br>
            <a:endParaRPr lang="en-US" sz="2700" dirty="0"/>
          </a:p>
        </p:txBody>
      </p:sp>
      <p:sp>
        <p:nvSpPr>
          <p:cNvPr id="6" name="TextBox 5"/>
          <p:cNvSpPr txBox="1"/>
          <p:nvPr/>
        </p:nvSpPr>
        <p:spPr>
          <a:xfrm>
            <a:off x="475488" y="420624"/>
            <a:ext cx="1149400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ODREĐIVANJA</a:t>
            </a:r>
            <a:r>
              <a:rPr lang="en-US" sz="2400" dirty="0"/>
              <a:t> </a:t>
            </a:r>
            <a:r>
              <a:rPr lang="en-US" sz="2400" dirty="0" err="1"/>
              <a:t>EPP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Vrlo</a:t>
            </a:r>
            <a:r>
              <a:rPr lang="en-US" sz="2400" dirty="0"/>
              <a:t> </a:t>
            </a:r>
            <a:r>
              <a:rPr lang="en-US" sz="2400" dirty="0" err="1"/>
              <a:t>složen</a:t>
            </a:r>
            <a:r>
              <a:rPr lang="en-US" sz="2400" dirty="0"/>
              <a:t> </a:t>
            </a:r>
            <a:r>
              <a:rPr lang="en-US" sz="2400" dirty="0" err="1"/>
              <a:t>postupak</a:t>
            </a:r>
            <a:r>
              <a:rPr lang="en-US" sz="2400" dirty="0"/>
              <a:t> </a:t>
            </a:r>
            <a:r>
              <a:rPr lang="en-US" sz="2400" dirty="0" err="1"/>
              <a:t>jer</a:t>
            </a:r>
            <a:r>
              <a:rPr lang="en-US" sz="2400" dirty="0"/>
              <a:t> </a:t>
            </a:r>
            <a:r>
              <a:rPr lang="en-US" sz="2400" dirty="0" err="1"/>
              <a:t>zahtjeva</a:t>
            </a:r>
            <a:r>
              <a:rPr lang="en-US" sz="2400" dirty="0"/>
              <a:t> </a:t>
            </a:r>
            <a:r>
              <a:rPr lang="en-US" sz="2400" dirty="0" err="1"/>
              <a:t>pouzdano</a:t>
            </a:r>
            <a:r>
              <a:rPr lang="en-US" sz="2400" dirty="0"/>
              <a:t> </a:t>
            </a:r>
            <a:r>
              <a:rPr lang="en-US" sz="2400" dirty="0" err="1"/>
              <a:t>određenje</a:t>
            </a:r>
            <a:r>
              <a:rPr lang="en-US" sz="2400" dirty="0"/>
              <a:t> </a:t>
            </a:r>
            <a:r>
              <a:rPr lang="en-US" sz="2400" dirty="0" err="1"/>
              <a:t>režima</a:t>
            </a:r>
            <a:r>
              <a:rPr lang="en-US" sz="2400" dirty="0"/>
              <a:t> </a:t>
            </a:r>
            <a:r>
              <a:rPr lang="en-US" sz="2400" dirty="0" err="1"/>
              <a:t>malih</a:t>
            </a:r>
            <a:r>
              <a:rPr lang="en-US" sz="2400" dirty="0"/>
              <a:t> </a:t>
            </a:r>
            <a:r>
              <a:rPr lang="en-US" sz="2400" dirty="0" err="1"/>
              <a:t>voda+opšte</a:t>
            </a:r>
            <a:r>
              <a:rPr lang="en-US" sz="2400" dirty="0"/>
              <a:t> </a:t>
            </a:r>
            <a:r>
              <a:rPr lang="en-US" sz="2400" dirty="0" err="1"/>
              <a:t>kriterije</a:t>
            </a:r>
            <a:r>
              <a:rPr lang="en-US" sz="2400" dirty="0"/>
              <a:t> </a:t>
            </a:r>
            <a:r>
              <a:rPr lang="en-US" sz="2400" dirty="0" err="1"/>
              <a:t>fizičko-hemijskih</a:t>
            </a:r>
            <a:r>
              <a:rPr lang="en-US" sz="2400" dirty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/>
              <a:t>bioloških</a:t>
            </a:r>
            <a:r>
              <a:rPr lang="en-US" sz="2400" dirty="0"/>
              <a:t> </a:t>
            </a:r>
            <a:r>
              <a:rPr lang="en-US" sz="2400" dirty="0" err="1"/>
              <a:t>parametara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dirty="0" err="1"/>
              <a:t>neuspjela</a:t>
            </a:r>
            <a:r>
              <a:rPr lang="en-US" sz="2400" dirty="0"/>
              <a:t> </a:t>
            </a:r>
            <a:r>
              <a:rPr lang="en-US" sz="2400" dirty="0" err="1"/>
              <a:t>unifikacija</a:t>
            </a:r>
            <a:r>
              <a:rPr lang="en-US" sz="2400" dirty="0"/>
              <a:t> </a:t>
            </a:r>
            <a:r>
              <a:rPr lang="en-US" sz="2400" dirty="0" err="1"/>
              <a:t>podjele</a:t>
            </a:r>
            <a:r>
              <a:rPr lang="en-US" sz="2400" dirty="0"/>
              <a:t> </a:t>
            </a: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 smtClean="0"/>
              <a:t>Komiteta</a:t>
            </a:r>
            <a:r>
              <a:rPr lang="en-US" sz="2400" dirty="0" smtClean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vode</a:t>
            </a:r>
            <a:r>
              <a:rPr lang="en-US" sz="2400" dirty="0"/>
              <a:t> UN;</a:t>
            </a:r>
            <a:br>
              <a:rPr lang="en-US" sz="2400" dirty="0"/>
            </a:br>
            <a:r>
              <a:rPr lang="en-US" sz="2400" dirty="0" err="1"/>
              <a:t>metode</a:t>
            </a:r>
            <a:r>
              <a:rPr lang="en-US" sz="2400" dirty="0"/>
              <a:t> se </a:t>
            </a:r>
            <a:r>
              <a:rPr lang="en-US" sz="2400" dirty="0" err="1"/>
              <a:t>moraju</a:t>
            </a:r>
            <a:r>
              <a:rPr lang="en-US" sz="2400" dirty="0"/>
              <a:t> </a:t>
            </a:r>
            <a:r>
              <a:rPr lang="en-US" sz="2400" dirty="0" err="1"/>
              <a:t>vezati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konkretne</a:t>
            </a:r>
            <a:r>
              <a:rPr lang="en-US" sz="2400" dirty="0"/>
              <a:t> </a:t>
            </a:r>
            <a:r>
              <a:rPr lang="en-US" sz="2400" dirty="0" err="1"/>
              <a:t>geofizičke</a:t>
            </a:r>
            <a:r>
              <a:rPr lang="en-US" sz="2400" dirty="0"/>
              <a:t> </a:t>
            </a:r>
            <a:r>
              <a:rPr lang="en-US" sz="2400" dirty="0" err="1" smtClean="0"/>
              <a:t>karakteristike</a:t>
            </a:r>
            <a:r>
              <a:rPr lang="en-US" sz="2400" dirty="0" smtClean="0"/>
              <a:t> </a:t>
            </a:r>
            <a:r>
              <a:rPr lang="en-US" sz="2400" dirty="0" err="1" smtClean="0"/>
              <a:t>svakog</a:t>
            </a:r>
            <a:r>
              <a:rPr lang="en-US" sz="2400" dirty="0" smtClean="0"/>
              <a:t> </a:t>
            </a:r>
            <a:r>
              <a:rPr lang="en-US" sz="2400" dirty="0" err="1"/>
              <a:t>slučaja</a:t>
            </a:r>
            <a:r>
              <a:rPr lang="en-US" sz="2400" dirty="0"/>
              <a:t> (</a:t>
            </a:r>
            <a:r>
              <a:rPr lang="en-US" sz="2400" dirty="0" err="1"/>
              <a:t>hidrološke</a:t>
            </a:r>
            <a:r>
              <a:rPr lang="en-US" sz="2400" dirty="0"/>
              <a:t>, </a:t>
            </a:r>
            <a:r>
              <a:rPr lang="en-US" sz="2400" dirty="0" err="1"/>
              <a:t>hidrauličke</a:t>
            </a:r>
            <a:r>
              <a:rPr lang="en-US" sz="2400" dirty="0"/>
              <a:t>, </a:t>
            </a:r>
            <a:r>
              <a:rPr lang="en-US" sz="2400" dirty="0" err="1"/>
              <a:t>morfološke</a:t>
            </a:r>
            <a:r>
              <a:rPr lang="en-US" sz="2400" dirty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/>
              <a:t>geološke</a:t>
            </a:r>
            <a:r>
              <a:rPr lang="en-US" sz="2400" dirty="0"/>
              <a:t>)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/>
              <a:t>uslove</a:t>
            </a:r>
            <a:r>
              <a:rPr lang="en-US" sz="2400" dirty="0"/>
              <a:t> </a:t>
            </a:r>
            <a:r>
              <a:rPr lang="en-US" sz="2400" dirty="0" err="1"/>
              <a:t>razvoja</a:t>
            </a:r>
            <a:r>
              <a:rPr lang="en-US" sz="2400" dirty="0"/>
              <a:t> </a:t>
            </a:r>
            <a:r>
              <a:rPr lang="en-US" sz="2400" dirty="0" err="1"/>
              <a:t>biocenoza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dirty="0" err="1"/>
              <a:t>podjela</a:t>
            </a:r>
            <a:r>
              <a:rPr lang="en-US" sz="2400" dirty="0"/>
              <a:t> </a:t>
            </a: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kriterijumu</a:t>
            </a:r>
            <a:r>
              <a:rPr lang="en-US" sz="2400" dirty="0"/>
              <a:t> </a:t>
            </a:r>
            <a:r>
              <a:rPr lang="en-US" sz="2400" dirty="0" err="1"/>
              <a:t>pristupa</a:t>
            </a:r>
            <a:r>
              <a:rPr lang="en-US" sz="2400" dirty="0"/>
              <a:t> </a:t>
            </a:r>
            <a:r>
              <a:rPr lang="en-US" sz="2400" dirty="0" err="1"/>
              <a:t>analizi</a:t>
            </a:r>
            <a:r>
              <a:rPr lang="en-US" sz="2400" dirty="0"/>
              <a:t> I </a:t>
            </a:r>
            <a:r>
              <a:rPr lang="en-US" sz="2400" dirty="0" err="1"/>
              <a:t>korištenim</a:t>
            </a:r>
            <a:r>
              <a:rPr lang="en-US" sz="2400" dirty="0"/>
              <a:t> </a:t>
            </a:r>
            <a:r>
              <a:rPr lang="en-US" sz="2400" dirty="0" err="1"/>
              <a:t>podlogama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dirty="0"/>
              <a:t>4 </a:t>
            </a:r>
            <a:r>
              <a:rPr lang="en-US" sz="2400" dirty="0" err="1"/>
              <a:t>grupe</a:t>
            </a:r>
            <a:r>
              <a:rPr lang="en-US" sz="2400" dirty="0"/>
              <a:t> </a:t>
            </a:r>
            <a:r>
              <a:rPr lang="en-US" sz="2400" dirty="0" err="1"/>
              <a:t>metoda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dirty="0"/>
              <a:t>1</a:t>
            </a:r>
            <a:r>
              <a:rPr lang="en-US" sz="2400" b="1" dirty="0"/>
              <a:t>. </a:t>
            </a:r>
            <a:r>
              <a:rPr lang="en-US" sz="2400" b="1" dirty="0" err="1"/>
              <a:t>hidrološke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najzastupljenije</a:t>
            </a:r>
            <a:r>
              <a:rPr lang="en-US" sz="2400" dirty="0"/>
              <a:t>) </a:t>
            </a:r>
            <a:r>
              <a:rPr lang="en-US" sz="2400" dirty="0" err="1"/>
              <a:t>usvajaju</a:t>
            </a:r>
            <a:r>
              <a:rPr lang="en-US" sz="2400" dirty="0"/>
              <a:t> </a:t>
            </a:r>
            <a:r>
              <a:rPr lang="en-US" sz="2400" dirty="0" err="1"/>
              <a:t>hidrološke</a:t>
            </a:r>
            <a:r>
              <a:rPr lang="en-US" sz="2400" dirty="0"/>
              <a:t> </a:t>
            </a:r>
            <a:r>
              <a:rPr lang="en-US" sz="2400" dirty="0" err="1"/>
              <a:t>parametre</a:t>
            </a:r>
            <a:r>
              <a:rPr lang="en-US" sz="2400" dirty="0"/>
              <a:t> </a:t>
            </a:r>
            <a:r>
              <a:rPr lang="en-US" sz="2400" dirty="0" err="1"/>
              <a:t>uobičajene</a:t>
            </a:r>
            <a:r>
              <a:rPr lang="en-US" sz="2400" dirty="0"/>
              <a:t> </a:t>
            </a:r>
            <a:r>
              <a:rPr lang="en-US" sz="2400" dirty="0" err="1"/>
              <a:t>pri</a:t>
            </a:r>
            <a:r>
              <a:rPr lang="en-US" sz="2400" dirty="0"/>
              <a:t> </a:t>
            </a:r>
            <a:r>
              <a:rPr lang="en-US" sz="2400" dirty="0" err="1"/>
              <a:t>projektovanju</a:t>
            </a:r>
            <a:r>
              <a:rPr lang="en-US" sz="2400" dirty="0"/>
              <a:t> </a:t>
            </a:r>
            <a:r>
              <a:rPr lang="en-US" sz="2400" dirty="0" err="1"/>
              <a:t>hidrotehničkih</a:t>
            </a:r>
            <a:r>
              <a:rPr lang="en-US" sz="2400" dirty="0"/>
              <a:t> Sistema;</a:t>
            </a:r>
            <a:br>
              <a:rPr lang="en-US" sz="2400" dirty="0"/>
            </a:br>
            <a:r>
              <a:rPr lang="en-US" sz="2400" dirty="0"/>
              <a:t>2. </a:t>
            </a:r>
            <a:r>
              <a:rPr lang="en-US" sz="2400" b="1" dirty="0" err="1"/>
              <a:t>hidrauličke</a:t>
            </a:r>
            <a:r>
              <a:rPr lang="en-US" sz="2400" b="1" dirty="0"/>
              <a:t>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dirty="0" err="1"/>
              <a:t>koriste</a:t>
            </a:r>
            <a:r>
              <a:rPr lang="en-US" sz="2400" dirty="0"/>
              <a:t> </a:t>
            </a:r>
            <a:r>
              <a:rPr lang="en-US" sz="2400" dirty="0" err="1"/>
              <a:t>hidrauličke</a:t>
            </a:r>
            <a:r>
              <a:rPr lang="en-US" sz="2400" dirty="0"/>
              <a:t> </a:t>
            </a:r>
            <a:r>
              <a:rPr lang="en-US" sz="2400" dirty="0" err="1"/>
              <a:t>parametre</a:t>
            </a:r>
            <a:r>
              <a:rPr lang="en-US" sz="2400" dirty="0"/>
              <a:t> (</a:t>
            </a:r>
            <a:r>
              <a:rPr lang="en-US" sz="2400" dirty="0" err="1"/>
              <a:t>okvašeni</a:t>
            </a:r>
            <a:r>
              <a:rPr lang="en-US" sz="2400" dirty="0"/>
              <a:t> </a:t>
            </a:r>
            <a:r>
              <a:rPr lang="en-US" sz="2400" dirty="0" err="1"/>
              <a:t>obim</a:t>
            </a:r>
            <a:r>
              <a:rPr lang="en-US" sz="2400" dirty="0"/>
              <a:t> </a:t>
            </a:r>
            <a:r>
              <a:rPr lang="en-US" sz="2400" dirty="0" err="1"/>
              <a:t>korita</a:t>
            </a:r>
            <a:r>
              <a:rPr lang="en-US" sz="2400" dirty="0"/>
              <a:t>, </a:t>
            </a:r>
            <a:r>
              <a:rPr lang="en-US" sz="2400" dirty="0" err="1"/>
              <a:t>dubina</a:t>
            </a:r>
            <a:r>
              <a:rPr lang="en-US" sz="2400" dirty="0"/>
              <a:t> </a:t>
            </a:r>
            <a:r>
              <a:rPr lang="en-US" sz="2400" dirty="0" err="1"/>
              <a:t>korita</a:t>
            </a:r>
            <a:r>
              <a:rPr lang="en-US" sz="2400" dirty="0"/>
              <a:t>, </a:t>
            </a:r>
            <a:r>
              <a:rPr lang="en-US" sz="2400" dirty="0" err="1"/>
              <a:t>brzina</a:t>
            </a:r>
            <a:r>
              <a:rPr lang="en-US" sz="2400" dirty="0"/>
              <a:t> </a:t>
            </a:r>
            <a:r>
              <a:rPr lang="en-US" sz="2400" dirty="0" err="1"/>
              <a:t>vode</a:t>
            </a:r>
            <a:r>
              <a:rPr lang="en-US" sz="2400" dirty="0"/>
              <a:t> I </a:t>
            </a:r>
            <a:r>
              <a:rPr lang="en-US" sz="2400" dirty="0" err="1"/>
              <a:t>sl</a:t>
            </a:r>
            <a:r>
              <a:rPr lang="en-US" sz="2400" dirty="0"/>
              <a:t>);</a:t>
            </a:r>
            <a:br>
              <a:rPr lang="en-US" sz="2400" dirty="0"/>
            </a:br>
            <a:r>
              <a:rPr lang="en-US" sz="2400" dirty="0"/>
              <a:t>3.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očuvanja</a:t>
            </a:r>
            <a:r>
              <a:rPr lang="en-US" sz="2400" b="1" dirty="0"/>
              <a:t> </a:t>
            </a:r>
            <a:r>
              <a:rPr lang="en-US" sz="2400" b="1" dirty="0" err="1"/>
              <a:t>kvaliteta</a:t>
            </a:r>
            <a:r>
              <a:rPr lang="en-US" sz="2400" b="1" dirty="0"/>
              <a:t> </a:t>
            </a:r>
            <a:r>
              <a:rPr lang="en-US" sz="2400" b="1" dirty="0" err="1"/>
              <a:t>staništa</a:t>
            </a:r>
            <a:r>
              <a:rPr lang="en-US" sz="2400" b="1" dirty="0"/>
              <a:t> </a:t>
            </a:r>
            <a:r>
              <a:rPr lang="en-US" sz="2400" dirty="0" err="1"/>
              <a:t>koriste</a:t>
            </a:r>
            <a:r>
              <a:rPr lang="en-US" sz="2400" dirty="0"/>
              <a:t> </a:t>
            </a:r>
            <a:r>
              <a:rPr lang="en-US" sz="2400" dirty="0" err="1"/>
              <a:t>analizu</a:t>
            </a:r>
            <a:r>
              <a:rPr lang="en-US" sz="2400" dirty="0"/>
              <a:t> </a:t>
            </a:r>
            <a:r>
              <a:rPr lang="en-US" sz="2400" dirty="0" err="1"/>
              <a:t>kvaliteta</a:t>
            </a:r>
            <a:r>
              <a:rPr lang="en-US" sz="2400" dirty="0"/>
              <a:t> </a:t>
            </a:r>
            <a:r>
              <a:rPr lang="en-US" sz="2400" dirty="0" err="1"/>
              <a:t>ribljih</a:t>
            </a:r>
            <a:r>
              <a:rPr lang="en-US" sz="2400" dirty="0"/>
              <a:t> </a:t>
            </a:r>
            <a:r>
              <a:rPr lang="en-US" sz="2400" dirty="0" err="1"/>
              <a:t>staništa</a:t>
            </a:r>
            <a:r>
              <a:rPr lang="en-US" sz="2400" dirty="0"/>
              <a:t> u </a:t>
            </a:r>
            <a:r>
              <a:rPr lang="en-US" sz="2400" dirty="0" err="1"/>
              <a:t>uslovima</a:t>
            </a:r>
            <a:r>
              <a:rPr lang="en-US" sz="2400" dirty="0"/>
              <a:t> </a:t>
            </a:r>
            <a:r>
              <a:rPr lang="en-US" sz="2400" dirty="0" err="1"/>
              <a:t>različitih</a:t>
            </a:r>
            <a:r>
              <a:rPr lang="en-US" sz="2400" dirty="0"/>
              <a:t> </a:t>
            </a:r>
            <a:r>
              <a:rPr lang="en-US" sz="2400" dirty="0" err="1"/>
              <a:t>režima</a:t>
            </a:r>
            <a:r>
              <a:rPr lang="en-US" sz="2400" dirty="0"/>
              <a:t> </a:t>
            </a:r>
            <a:r>
              <a:rPr lang="en-US" sz="2400" dirty="0" err="1"/>
              <a:t>toka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dirty="0"/>
              <a:t>4. </a:t>
            </a:r>
            <a:r>
              <a:rPr lang="en-US" sz="2400" b="1" dirty="0" err="1"/>
              <a:t>holističke</a:t>
            </a:r>
            <a:r>
              <a:rPr lang="en-US" sz="2400" b="1" dirty="0"/>
              <a:t>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dirty="0"/>
              <a:t>u </a:t>
            </a:r>
            <a:r>
              <a:rPr lang="en-US" sz="2400" dirty="0" err="1"/>
              <a:t>kojima</a:t>
            </a:r>
            <a:r>
              <a:rPr lang="en-US" sz="2400" dirty="0"/>
              <a:t> se </a:t>
            </a:r>
            <a:r>
              <a:rPr lang="en-US" sz="2400" dirty="0" err="1"/>
              <a:t>spaja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metoda</a:t>
            </a:r>
            <a:r>
              <a:rPr lang="en-US" sz="2400" dirty="0"/>
              <a:t> u </a:t>
            </a:r>
            <a:r>
              <a:rPr lang="en-US" sz="2400" dirty="0" err="1"/>
              <a:t>jednu</a:t>
            </a:r>
            <a:r>
              <a:rPr lang="en-US" sz="2400" dirty="0"/>
              <a:t> </a:t>
            </a:r>
            <a:r>
              <a:rPr lang="en-US" sz="2400" dirty="0" err="1"/>
              <a:t>metodologiju</a:t>
            </a:r>
            <a:r>
              <a:rPr lang="en-US" sz="2400" dirty="0"/>
              <a:t>, </a:t>
            </a:r>
            <a:r>
              <a:rPr lang="en-US" sz="2400" dirty="0" err="1"/>
              <a:t>zahtjevne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potrebe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specijalističkih</a:t>
            </a:r>
            <a:r>
              <a:rPr lang="en-US" sz="2400" dirty="0"/>
              <a:t> </a:t>
            </a:r>
            <a:r>
              <a:rPr lang="en-US" sz="2400" dirty="0" err="1"/>
              <a:t>znanja</a:t>
            </a:r>
            <a:r>
              <a:rPr lang="en-US" sz="2400" dirty="0"/>
              <a:t> I </a:t>
            </a:r>
            <a:r>
              <a:rPr lang="en-US" sz="2400" dirty="0" err="1"/>
              <a:t>velikog</a:t>
            </a:r>
            <a:r>
              <a:rPr lang="en-US" sz="2400" dirty="0"/>
              <a:t> </a:t>
            </a:r>
            <a:r>
              <a:rPr lang="en-US" sz="2400" dirty="0" err="1"/>
              <a:t>fonda</a:t>
            </a:r>
            <a:r>
              <a:rPr lang="en-US" sz="2400" dirty="0"/>
              <a:t> </a:t>
            </a:r>
            <a:r>
              <a:rPr lang="en-US" sz="2400" dirty="0" err="1"/>
              <a:t>ulaznih</a:t>
            </a:r>
            <a:r>
              <a:rPr lang="en-US" sz="2400" dirty="0"/>
              <a:t> </a:t>
            </a:r>
            <a:r>
              <a:rPr lang="en-US" sz="2400" dirty="0" err="1"/>
              <a:t>podatka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472621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52000">
              <a:schemeClr val="bg2">
                <a:lumMod val="50000"/>
              </a:schemeClr>
            </a:gs>
            <a:gs pos="78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402" y="276087"/>
            <a:ext cx="10371573" cy="63831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osnov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u 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402" y="806246"/>
            <a:ext cx="10975353" cy="5309420"/>
          </a:xfrm>
          <a:pattFill prst="pct90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pPr algn="just"/>
            <a:r>
              <a:rPr lang="en-US" sz="2600" dirty="0" err="1" smtClean="0"/>
              <a:t>ZOV</a:t>
            </a:r>
            <a:r>
              <a:rPr lang="en-US" sz="2600" dirty="0" smtClean="0"/>
              <a:t> RS </a:t>
            </a:r>
            <a:r>
              <a:rPr lang="en-US" sz="2600" dirty="0" err="1" smtClean="0"/>
              <a:t>princip</a:t>
            </a:r>
            <a:r>
              <a:rPr lang="en-US" sz="2600" dirty="0" smtClean="0"/>
              <a:t> </a:t>
            </a:r>
            <a:r>
              <a:rPr lang="en-US" sz="2600" dirty="0" err="1" smtClean="0"/>
              <a:t>integralnog</a:t>
            </a:r>
            <a:r>
              <a:rPr lang="en-US" sz="2600" dirty="0" smtClean="0"/>
              <a:t> </a:t>
            </a:r>
            <a:r>
              <a:rPr lang="en-US" sz="2600" dirty="0" err="1" smtClean="0"/>
              <a:t>upravljanja</a:t>
            </a:r>
            <a:r>
              <a:rPr lang="en-US" sz="2600" dirty="0" smtClean="0"/>
              <a:t> </a:t>
            </a:r>
            <a:r>
              <a:rPr lang="en-US" sz="2600" dirty="0" err="1" smtClean="0"/>
              <a:t>vodama</a:t>
            </a:r>
            <a:r>
              <a:rPr lang="en-US" sz="2600" dirty="0" smtClean="0"/>
              <a:t>; </a:t>
            </a:r>
            <a:r>
              <a:rPr lang="en-US" sz="2600" dirty="0" err="1" smtClean="0"/>
              <a:t>načela</a:t>
            </a:r>
            <a:r>
              <a:rPr lang="en-US" sz="2600" dirty="0" smtClean="0"/>
              <a:t> u </a:t>
            </a:r>
            <a:r>
              <a:rPr lang="en-US" sz="2600" dirty="0" err="1" smtClean="0"/>
              <a:t>članu</a:t>
            </a:r>
            <a:r>
              <a:rPr lang="en-US" sz="2600" dirty="0" smtClean="0"/>
              <a:t> 3;</a:t>
            </a:r>
          </a:p>
          <a:p>
            <a:pPr algn="just"/>
            <a:r>
              <a:rPr lang="en-US" sz="2600" dirty="0" err="1" smtClean="0"/>
              <a:t>Korištenje</a:t>
            </a:r>
            <a:r>
              <a:rPr lang="en-US" sz="2600" dirty="0" smtClean="0"/>
              <a:t> </a:t>
            </a:r>
            <a:r>
              <a:rPr lang="en-US" sz="2600" dirty="0" err="1" smtClean="0"/>
              <a:t>voda</a:t>
            </a:r>
            <a:r>
              <a:rPr lang="en-US" sz="2600" dirty="0" smtClean="0"/>
              <a:t> u </a:t>
            </a:r>
            <a:r>
              <a:rPr lang="en-US" sz="2600" dirty="0" err="1" smtClean="0"/>
              <a:t>poglavlju</a:t>
            </a:r>
            <a:r>
              <a:rPr lang="en-US" sz="2600" dirty="0" smtClean="0"/>
              <a:t> 4 </a:t>
            </a:r>
            <a:r>
              <a:rPr lang="en-US" sz="2600" dirty="0" err="1" smtClean="0"/>
              <a:t>sa</a:t>
            </a:r>
            <a:r>
              <a:rPr lang="en-US" sz="2600" dirty="0" smtClean="0"/>
              <a:t> </a:t>
            </a:r>
            <a:r>
              <a:rPr lang="en-US" sz="2600" dirty="0" err="1" smtClean="0"/>
              <a:t>podjelom</a:t>
            </a:r>
            <a:r>
              <a:rPr lang="en-US" sz="2600" dirty="0" smtClean="0"/>
              <a:t> </a:t>
            </a:r>
            <a:r>
              <a:rPr lang="en-US" sz="2600" dirty="0" err="1" smtClean="0"/>
              <a:t>po</a:t>
            </a:r>
            <a:r>
              <a:rPr lang="en-US" sz="2600" dirty="0" smtClean="0"/>
              <a:t> </a:t>
            </a:r>
            <a:r>
              <a:rPr lang="en-US" sz="2600" dirty="0" err="1" smtClean="0"/>
              <a:t>načinu</a:t>
            </a:r>
            <a:r>
              <a:rPr lang="en-US" sz="2600" dirty="0" smtClean="0"/>
              <a:t> </a:t>
            </a:r>
            <a:r>
              <a:rPr lang="en-US" sz="2600" dirty="0" err="1" smtClean="0"/>
              <a:t>korištenja</a:t>
            </a:r>
            <a:r>
              <a:rPr lang="en-US" sz="2600" dirty="0" smtClean="0"/>
              <a:t>;</a:t>
            </a:r>
          </a:p>
          <a:p>
            <a:r>
              <a:rPr lang="en-US" sz="2600" dirty="0" err="1" smtClean="0"/>
              <a:t>EPP</a:t>
            </a:r>
            <a:r>
              <a:rPr lang="en-US" sz="2600" dirty="0" smtClean="0"/>
              <a:t> u </a:t>
            </a:r>
            <a:r>
              <a:rPr lang="en-US" sz="2600" dirty="0" err="1" smtClean="0"/>
              <a:t>članu</a:t>
            </a:r>
            <a:r>
              <a:rPr lang="en-US" sz="2600" dirty="0" smtClean="0"/>
              <a:t> 65, </a:t>
            </a:r>
            <a:r>
              <a:rPr lang="en-US" sz="2600" dirty="0" err="1" smtClean="0"/>
              <a:t>stav</a:t>
            </a:r>
            <a:r>
              <a:rPr lang="en-US" sz="2600" dirty="0" smtClean="0"/>
              <a:t> 2 </a:t>
            </a:r>
            <a:r>
              <a:rPr lang="en-US" sz="2600" dirty="0" err="1" smtClean="0"/>
              <a:t>definisao</a:t>
            </a:r>
            <a:r>
              <a:rPr lang="en-US" sz="2600" dirty="0" smtClean="0"/>
              <a:t> </a:t>
            </a:r>
            <a:r>
              <a:rPr lang="en-US" sz="2600" dirty="0" err="1" smtClean="0"/>
              <a:t>vrijednost</a:t>
            </a:r>
            <a:r>
              <a:rPr lang="en-US" sz="2600" dirty="0" smtClean="0"/>
              <a:t> </a:t>
            </a:r>
            <a:r>
              <a:rPr lang="en-US" sz="2600" dirty="0" err="1" smtClean="0"/>
              <a:t>EPP</a:t>
            </a:r>
            <a:r>
              <a:rPr lang="en-US" sz="2600" dirty="0" smtClean="0"/>
              <a:t> </a:t>
            </a:r>
            <a:r>
              <a:rPr lang="en-US" sz="2600" dirty="0" err="1" smtClean="0"/>
              <a:t>kao</a:t>
            </a:r>
            <a:r>
              <a:rPr lang="en-US" sz="2600" dirty="0" smtClean="0"/>
              <a:t> </a:t>
            </a:r>
            <a:r>
              <a:rPr lang="en-US" sz="2600" dirty="0" err="1" smtClean="0"/>
              <a:t>minimalni</a:t>
            </a:r>
            <a:r>
              <a:rPr lang="en-US" sz="2600" dirty="0" smtClean="0"/>
              <a:t> </a:t>
            </a:r>
            <a:r>
              <a:rPr lang="en-US" sz="2600" dirty="0" err="1" smtClean="0"/>
              <a:t>srednji</a:t>
            </a:r>
            <a:r>
              <a:rPr lang="en-US" sz="2600" dirty="0" smtClean="0"/>
              <a:t> </a:t>
            </a:r>
            <a:r>
              <a:rPr lang="en-US" sz="2600" dirty="0" err="1" smtClean="0"/>
              <a:t>mjesečni</a:t>
            </a:r>
            <a:r>
              <a:rPr lang="en-US" sz="2600" dirty="0" smtClean="0"/>
              <a:t> </a:t>
            </a:r>
            <a:r>
              <a:rPr lang="en-US" sz="2600" dirty="0" err="1" smtClean="0"/>
              <a:t>protok</a:t>
            </a:r>
            <a:r>
              <a:rPr lang="en-US" sz="2600" dirty="0" smtClean="0"/>
              <a:t> 95% </a:t>
            </a:r>
            <a:r>
              <a:rPr lang="en-US" sz="2600" dirty="0" err="1" smtClean="0"/>
              <a:t>obezbjeđenosti</a:t>
            </a:r>
            <a:r>
              <a:rPr lang="en-US" sz="2600" dirty="0" smtClean="0"/>
              <a:t>;</a:t>
            </a:r>
          </a:p>
          <a:p>
            <a:pPr algn="just"/>
            <a:r>
              <a:rPr lang="en-US" sz="2600" b="1" dirty="0" smtClean="0"/>
              <a:t>Plan </a:t>
            </a:r>
            <a:r>
              <a:rPr lang="en-US" sz="2600" b="1" dirty="0" err="1" smtClean="0"/>
              <a:t>upravljanja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oblasnim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riječnim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slivom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rijeke</a:t>
            </a:r>
            <a:r>
              <a:rPr lang="en-US" sz="2600" b="1" dirty="0" smtClean="0"/>
              <a:t> Save </a:t>
            </a:r>
            <a:r>
              <a:rPr lang="en-US" sz="2600" dirty="0" smtClean="0"/>
              <a:t>(2016-2021) </a:t>
            </a:r>
            <a:r>
              <a:rPr lang="en-US" sz="2600" dirty="0" err="1" smtClean="0"/>
              <a:t>definisao</a:t>
            </a:r>
            <a:r>
              <a:rPr lang="en-US" sz="2600" dirty="0" smtClean="0"/>
              <a:t> Program </a:t>
            </a:r>
            <a:r>
              <a:rPr lang="en-US" sz="2600" dirty="0" err="1" smtClean="0"/>
              <a:t>mjera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ključne</a:t>
            </a:r>
            <a:r>
              <a:rPr lang="en-US" sz="2600" dirty="0" smtClean="0"/>
              <a:t> </a:t>
            </a:r>
            <a:r>
              <a:rPr lang="en-US" sz="2600" dirty="0" err="1" smtClean="0"/>
              <a:t>tipove</a:t>
            </a:r>
            <a:r>
              <a:rPr lang="en-US" sz="2600" dirty="0" smtClean="0"/>
              <a:t> </a:t>
            </a:r>
            <a:r>
              <a:rPr lang="en-US" sz="2600" dirty="0" err="1" smtClean="0"/>
              <a:t>mjera</a:t>
            </a:r>
            <a:r>
              <a:rPr lang="en-US" sz="2600" dirty="0" smtClean="0"/>
              <a:t> u </a:t>
            </a:r>
            <a:r>
              <a:rPr lang="en-US" sz="2600" dirty="0" err="1" smtClean="0"/>
              <a:t>kojima</a:t>
            </a:r>
            <a:r>
              <a:rPr lang="en-US" sz="2600" dirty="0" smtClean="0"/>
              <a:t> se </a:t>
            </a:r>
            <a:r>
              <a:rPr lang="en-US" sz="2600" dirty="0" err="1" smtClean="0"/>
              <a:t>navodi</a:t>
            </a:r>
            <a:r>
              <a:rPr lang="en-US" sz="2600" dirty="0" smtClean="0"/>
              <a:t> </a:t>
            </a:r>
            <a:r>
              <a:rPr lang="en-US" sz="2600" dirty="0" err="1" smtClean="0"/>
              <a:t>potreba</a:t>
            </a:r>
            <a:r>
              <a:rPr lang="en-US" sz="2600" dirty="0" smtClean="0"/>
              <a:t> </a:t>
            </a:r>
            <a:r>
              <a:rPr lang="en-US" sz="2600" dirty="0" err="1" smtClean="0"/>
              <a:t>uspostave</a:t>
            </a:r>
            <a:r>
              <a:rPr lang="en-US" sz="2600" dirty="0" smtClean="0"/>
              <a:t>, </a:t>
            </a:r>
            <a:r>
              <a:rPr lang="en-US" sz="2600" dirty="0" err="1" smtClean="0"/>
              <a:t>monitoringa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održanja</a:t>
            </a:r>
            <a:r>
              <a:rPr lang="en-US" sz="2600" dirty="0" smtClean="0"/>
              <a:t> </a:t>
            </a:r>
            <a:r>
              <a:rPr lang="en-US" sz="2600" dirty="0" err="1" smtClean="0"/>
              <a:t>EPP</a:t>
            </a:r>
            <a:endParaRPr lang="en-US" sz="2600" dirty="0" smtClean="0"/>
          </a:p>
          <a:p>
            <a:pPr algn="just"/>
            <a:r>
              <a:rPr lang="en-US" sz="2600" b="1" dirty="0" err="1" smtClean="0"/>
              <a:t>Strategija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integralnog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upravljanje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vodama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Republike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Srpske</a:t>
            </a:r>
            <a:r>
              <a:rPr lang="en-US" sz="2600" b="1" dirty="0" smtClean="0"/>
              <a:t> </a:t>
            </a:r>
            <a:r>
              <a:rPr lang="en-US" sz="2600" dirty="0" smtClean="0"/>
              <a:t>(2016-2021) </a:t>
            </a:r>
            <a:r>
              <a:rPr lang="en-US" sz="2600" dirty="0" err="1" smtClean="0"/>
              <a:t>ukazuje</a:t>
            </a:r>
            <a:r>
              <a:rPr lang="en-US" sz="2600" dirty="0" smtClean="0"/>
              <a:t> da se </a:t>
            </a:r>
            <a:r>
              <a:rPr lang="en-US" sz="2600" dirty="0" err="1" smtClean="0"/>
              <a:t>izborom</a:t>
            </a:r>
            <a:r>
              <a:rPr lang="en-US" sz="2600" dirty="0" smtClean="0"/>
              <a:t> </a:t>
            </a:r>
            <a:r>
              <a:rPr lang="en-US" sz="2600" dirty="0" err="1"/>
              <a:t>o</a:t>
            </a:r>
            <a:r>
              <a:rPr lang="en-US" sz="2600" dirty="0" err="1" smtClean="0"/>
              <a:t>dgovarajućeg</a:t>
            </a:r>
            <a:r>
              <a:rPr lang="en-US" sz="2600" dirty="0" smtClean="0"/>
              <a:t> </a:t>
            </a:r>
            <a:r>
              <a:rPr lang="en-US" sz="2600" dirty="0" err="1" smtClean="0"/>
              <a:t>EPP</a:t>
            </a:r>
            <a:r>
              <a:rPr lang="en-US" sz="2600" dirty="0" smtClean="0"/>
              <a:t> </a:t>
            </a:r>
            <a:r>
              <a:rPr lang="en-US" sz="2600" dirty="0" err="1" smtClean="0"/>
              <a:t>mogu</a:t>
            </a:r>
            <a:r>
              <a:rPr lang="en-US" sz="2600" dirty="0" smtClean="0"/>
              <a:t> </a:t>
            </a:r>
            <a:r>
              <a:rPr lang="en-US" sz="2600" dirty="0" err="1" smtClean="0"/>
              <a:t>otkloniti</a:t>
            </a:r>
            <a:r>
              <a:rPr lang="en-US" sz="2600" dirty="0" smtClean="0"/>
              <a:t> </a:t>
            </a:r>
            <a:r>
              <a:rPr lang="en-US" sz="2600" dirty="0" err="1" smtClean="0"/>
              <a:t>promjene</a:t>
            </a:r>
            <a:r>
              <a:rPr lang="en-US" sz="2600" dirty="0" smtClean="0"/>
              <a:t> </a:t>
            </a:r>
            <a:r>
              <a:rPr lang="en-US" sz="2600" dirty="0" err="1" smtClean="0"/>
              <a:t>vodnih</a:t>
            </a:r>
            <a:r>
              <a:rPr lang="en-US" sz="2600" dirty="0" smtClean="0"/>
              <a:t> </a:t>
            </a:r>
            <a:r>
              <a:rPr lang="en-US" sz="2600" dirty="0" err="1" smtClean="0"/>
              <a:t>režima</a:t>
            </a:r>
            <a:r>
              <a:rPr lang="en-US" sz="2600" dirty="0" smtClean="0"/>
              <a:t> </a:t>
            </a:r>
            <a:r>
              <a:rPr lang="en-US" sz="2600" dirty="0" err="1" smtClean="0"/>
              <a:t>nizvodno</a:t>
            </a:r>
            <a:r>
              <a:rPr lang="en-US" sz="2600" dirty="0" smtClean="0"/>
              <a:t> od </a:t>
            </a:r>
            <a:r>
              <a:rPr lang="en-US" sz="2600" dirty="0" err="1" smtClean="0"/>
              <a:t>vodozahvata</a:t>
            </a:r>
            <a:r>
              <a:rPr lang="en-US" sz="2600" dirty="0" smtClean="0"/>
              <a:t> </a:t>
            </a:r>
            <a:r>
              <a:rPr lang="en-US" sz="2600" dirty="0" err="1" smtClean="0"/>
              <a:t>ili</a:t>
            </a:r>
            <a:r>
              <a:rPr lang="en-US" sz="2600" dirty="0" smtClean="0"/>
              <a:t> brane I </a:t>
            </a:r>
            <a:r>
              <a:rPr lang="en-US" sz="2600" dirty="0" err="1" smtClean="0"/>
              <a:t>njihov</a:t>
            </a:r>
            <a:r>
              <a:rPr lang="en-US" sz="2600" dirty="0" smtClean="0"/>
              <a:t> </a:t>
            </a:r>
            <a:r>
              <a:rPr lang="en-US" sz="2600" dirty="0" err="1" smtClean="0"/>
              <a:t>štetan</a:t>
            </a:r>
            <a:r>
              <a:rPr lang="en-US" sz="2600" dirty="0" smtClean="0"/>
              <a:t> </a:t>
            </a:r>
            <a:r>
              <a:rPr lang="en-US" sz="2600" dirty="0" err="1" smtClean="0"/>
              <a:t>uticaj</a:t>
            </a:r>
            <a:r>
              <a:rPr lang="en-US" sz="2600" dirty="0" smtClean="0"/>
              <a:t> </a:t>
            </a:r>
            <a:r>
              <a:rPr lang="en-US" sz="2600" dirty="0" err="1" smtClean="0"/>
              <a:t>na</a:t>
            </a:r>
            <a:r>
              <a:rPr lang="en-US" sz="2600" dirty="0" smtClean="0"/>
              <a:t> </a:t>
            </a:r>
            <a:r>
              <a:rPr lang="en-US" sz="2600" dirty="0" err="1" smtClean="0"/>
              <a:t>biocenoze</a:t>
            </a:r>
            <a:r>
              <a:rPr lang="en-US" sz="2600" dirty="0" smtClean="0"/>
              <a:t>;</a:t>
            </a:r>
          </a:p>
          <a:p>
            <a:pPr algn="just"/>
            <a:r>
              <a:rPr lang="en-US" sz="2600" b="1" dirty="0" err="1" smtClean="0"/>
              <a:t>Odluka</a:t>
            </a:r>
            <a:r>
              <a:rPr lang="en-US" sz="2600" b="1" dirty="0" smtClean="0"/>
              <a:t> o </a:t>
            </a:r>
            <a:r>
              <a:rPr lang="en-US" sz="2600" b="1" dirty="0" err="1" smtClean="0"/>
              <a:t>utvrđivanju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voda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prvog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reda</a:t>
            </a:r>
            <a:r>
              <a:rPr lang="en-US" sz="2600" b="1" dirty="0" smtClean="0"/>
              <a:t> </a:t>
            </a:r>
            <a:r>
              <a:rPr lang="en-US" sz="2600" dirty="0" err="1" smtClean="0"/>
              <a:t>propisuje</a:t>
            </a:r>
            <a:r>
              <a:rPr lang="en-US" sz="2600" dirty="0" smtClean="0"/>
              <a:t> </a:t>
            </a:r>
            <a:r>
              <a:rPr lang="en-US" sz="2600" dirty="0" err="1" smtClean="0"/>
              <a:t>podjelu</a:t>
            </a:r>
            <a:r>
              <a:rPr lang="en-US" sz="2600" dirty="0" smtClean="0"/>
              <a:t> </a:t>
            </a:r>
            <a:r>
              <a:rPr lang="en-US" sz="2600" dirty="0" err="1" smtClean="0"/>
              <a:t>vodotoka</a:t>
            </a:r>
            <a:r>
              <a:rPr lang="en-US" sz="2600" dirty="0" smtClean="0"/>
              <a:t> u RS </a:t>
            </a:r>
            <a:r>
              <a:rPr lang="en-US" sz="2600" dirty="0" err="1" smtClean="0"/>
              <a:t>prema</a:t>
            </a:r>
            <a:r>
              <a:rPr lang="en-US" sz="2600" dirty="0" smtClean="0"/>
              <a:t> </a:t>
            </a:r>
            <a:r>
              <a:rPr lang="en-US" sz="2600" dirty="0" err="1" smtClean="0"/>
              <a:t>valorizaciji</a:t>
            </a:r>
            <a:r>
              <a:rPr lang="en-US" sz="2600" dirty="0" smtClean="0"/>
              <a:t> </a:t>
            </a:r>
            <a:r>
              <a:rPr lang="en-US" sz="2600" dirty="0" err="1" smtClean="0"/>
              <a:t>korištenja</a:t>
            </a:r>
            <a:r>
              <a:rPr lang="en-US" sz="2600" dirty="0" smtClean="0"/>
              <a:t> </a:t>
            </a:r>
            <a:r>
              <a:rPr lang="en-US" sz="2600" dirty="0" err="1" smtClean="0"/>
              <a:t>njihovih</a:t>
            </a:r>
            <a:r>
              <a:rPr lang="en-US" sz="2600" dirty="0" smtClean="0"/>
              <a:t> </a:t>
            </a:r>
            <a:r>
              <a:rPr lang="en-US" sz="2600" dirty="0" err="1" smtClean="0"/>
              <a:t>voda</a:t>
            </a:r>
            <a:r>
              <a:rPr lang="en-US" sz="2600" dirty="0" smtClean="0"/>
              <a:t> </a:t>
            </a:r>
            <a:r>
              <a:rPr lang="en-US" sz="2600" dirty="0" err="1" smtClean="0"/>
              <a:t>što</a:t>
            </a:r>
            <a:r>
              <a:rPr lang="en-US" sz="2600" dirty="0" smtClean="0"/>
              <a:t> </a:t>
            </a:r>
            <a:r>
              <a:rPr lang="en-US" sz="2600" dirty="0" err="1" smtClean="0"/>
              <a:t>implicira</a:t>
            </a:r>
            <a:r>
              <a:rPr lang="en-US" sz="2600" dirty="0" smtClean="0"/>
              <a:t> </a:t>
            </a:r>
            <a:r>
              <a:rPr lang="en-US" sz="2600" dirty="0" err="1" smtClean="0"/>
              <a:t>na</a:t>
            </a:r>
            <a:r>
              <a:rPr lang="en-US" sz="2600" dirty="0" smtClean="0"/>
              <a:t> </a:t>
            </a:r>
            <a:r>
              <a:rPr lang="en-US" sz="2600" dirty="0" err="1" smtClean="0"/>
              <a:t>važnost</a:t>
            </a:r>
            <a:r>
              <a:rPr lang="en-US" sz="2600" dirty="0" smtClean="0"/>
              <a:t> </a:t>
            </a:r>
            <a:r>
              <a:rPr lang="en-US" sz="2600" dirty="0" err="1" smtClean="0"/>
              <a:t>EPP</a:t>
            </a:r>
            <a:r>
              <a:rPr lang="en-US" sz="2600" dirty="0" smtClean="0"/>
              <a:t> </a:t>
            </a:r>
            <a:endParaRPr lang="en-US" sz="2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4701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2000">
              <a:schemeClr val="bg2">
                <a:lumMod val="50000"/>
              </a:schemeClr>
            </a:gs>
            <a:gs pos="53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495" y="1"/>
            <a:ext cx="9900234" cy="1106424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4000" dirty="0" err="1" smtClean="0"/>
              <a:t>PRAVILNICI</a:t>
            </a:r>
            <a:r>
              <a:rPr lang="en-US" sz="4000" dirty="0" smtClean="0"/>
              <a:t> O </a:t>
            </a:r>
            <a:r>
              <a:rPr lang="en-US" sz="4000" dirty="0" err="1" smtClean="0"/>
              <a:t>ODREĐIVANJU</a:t>
            </a:r>
            <a:r>
              <a:rPr lang="en-US" sz="4000" dirty="0" smtClean="0"/>
              <a:t> </a:t>
            </a:r>
            <a:r>
              <a:rPr lang="en-US" sz="4000" dirty="0" err="1" smtClean="0"/>
              <a:t>EPP</a:t>
            </a:r>
            <a:r>
              <a:rPr lang="en-US" sz="4000" dirty="0" smtClean="0"/>
              <a:t> U </a:t>
            </a:r>
            <a:r>
              <a:rPr lang="en-US" sz="4000" dirty="0" err="1" smtClean="0"/>
              <a:t>ZEMLJAMA</a:t>
            </a:r>
            <a:r>
              <a:rPr lang="en-US" sz="4000" dirty="0" smtClean="0"/>
              <a:t> </a:t>
            </a:r>
            <a:r>
              <a:rPr lang="en-US" sz="4000" dirty="0" err="1" smtClean="0"/>
              <a:t>OKRUŽENJA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5" y="1508759"/>
            <a:ext cx="5478779" cy="1673419"/>
          </a:xfrm>
        </p:spPr>
        <p:txBody>
          <a:bodyPr>
            <a:noAutofit/>
          </a:bodyPr>
          <a:lstStyle/>
          <a:p>
            <a:r>
              <a:rPr lang="en-US" b="1" dirty="0" err="1" smtClean="0"/>
              <a:t>Federacija</a:t>
            </a:r>
            <a:r>
              <a:rPr lang="en-US" b="1" dirty="0" smtClean="0"/>
              <a:t> </a:t>
            </a:r>
            <a:r>
              <a:rPr lang="en-US" b="1" dirty="0" err="1" smtClean="0"/>
              <a:t>BiH</a:t>
            </a:r>
            <a:r>
              <a:rPr lang="en-US" b="1" dirty="0" smtClean="0"/>
              <a:t>: </a:t>
            </a:r>
            <a:r>
              <a:rPr lang="en-US" b="0" dirty="0" err="1" smtClean="0"/>
              <a:t>Pravilnik</a:t>
            </a:r>
            <a:r>
              <a:rPr lang="en-US" b="0" dirty="0" smtClean="0"/>
              <a:t> o </a:t>
            </a:r>
            <a:r>
              <a:rPr lang="en-US" b="0" dirty="0" err="1" smtClean="0"/>
              <a:t>načinu</a:t>
            </a:r>
            <a:r>
              <a:rPr lang="en-US" b="0" dirty="0" smtClean="0"/>
              <a:t> </a:t>
            </a:r>
            <a:r>
              <a:rPr lang="en-US" b="0" dirty="0" err="1" smtClean="0"/>
              <a:t>određ</a:t>
            </a:r>
            <a:r>
              <a:rPr lang="en-US" b="0" dirty="0" smtClean="0"/>
              <a:t> </a:t>
            </a:r>
            <a:r>
              <a:rPr lang="en-US" b="0" dirty="0" err="1" smtClean="0"/>
              <a:t>EPP</a:t>
            </a:r>
            <a:r>
              <a:rPr lang="en-US" b="0" dirty="0" smtClean="0"/>
              <a:t> </a:t>
            </a:r>
            <a:r>
              <a:rPr lang="en-US" b="0" dirty="0" err="1" smtClean="0"/>
              <a:t>iz</a:t>
            </a:r>
            <a:r>
              <a:rPr lang="en-US" b="0" dirty="0" smtClean="0"/>
              <a:t> 2013. </a:t>
            </a:r>
            <a:r>
              <a:rPr lang="en-US" b="0" dirty="0" err="1" smtClean="0"/>
              <a:t>sa</a:t>
            </a:r>
            <a:r>
              <a:rPr lang="en-US" b="0" dirty="0" smtClean="0"/>
              <a:t> </a:t>
            </a:r>
            <a:r>
              <a:rPr lang="en-US" b="0" dirty="0" err="1" smtClean="0"/>
              <a:t>obimom</a:t>
            </a:r>
            <a:r>
              <a:rPr lang="en-US" b="0" dirty="0" smtClean="0"/>
              <a:t> </a:t>
            </a:r>
            <a:r>
              <a:rPr lang="en-US" b="0" dirty="0" err="1" smtClean="0"/>
              <a:t>primjene</a:t>
            </a:r>
            <a:r>
              <a:rPr lang="en-US" b="0" dirty="0" smtClean="0"/>
              <a:t> </a:t>
            </a:r>
            <a:r>
              <a:rPr lang="en-US" b="0" dirty="0" err="1" smtClean="0"/>
              <a:t>za</a:t>
            </a:r>
            <a:r>
              <a:rPr lang="en-US" b="0" dirty="0" smtClean="0"/>
              <a:t> </a:t>
            </a:r>
            <a:r>
              <a:rPr lang="en-US" b="0" dirty="0" err="1" smtClean="0"/>
              <a:t>sva</a:t>
            </a:r>
            <a:r>
              <a:rPr lang="en-US" b="0" dirty="0" smtClean="0"/>
              <a:t> </a:t>
            </a:r>
            <a:r>
              <a:rPr lang="en-US" b="0" dirty="0" err="1" smtClean="0"/>
              <a:t>zahvatanja</a:t>
            </a:r>
            <a:r>
              <a:rPr lang="en-US" b="0" dirty="0" smtClean="0"/>
              <a:t> </a:t>
            </a:r>
            <a:r>
              <a:rPr lang="en-US" b="0" dirty="0" err="1" smtClean="0"/>
              <a:t>vode</a:t>
            </a:r>
            <a:r>
              <a:rPr lang="en-US" b="0" dirty="0" smtClean="0"/>
              <a:t> </a:t>
            </a:r>
            <a:r>
              <a:rPr lang="en-US" b="0" dirty="0" err="1" smtClean="0"/>
              <a:t>za</a:t>
            </a:r>
            <a:r>
              <a:rPr lang="en-US" b="0" dirty="0" smtClean="0"/>
              <a:t> </a:t>
            </a:r>
            <a:r>
              <a:rPr lang="en-US" b="0" dirty="0" err="1" smtClean="0"/>
              <a:t>koje</a:t>
            </a:r>
            <a:r>
              <a:rPr lang="en-US" b="0" dirty="0" smtClean="0"/>
              <a:t> je </a:t>
            </a:r>
            <a:r>
              <a:rPr lang="en-US" b="0" dirty="0" err="1" smtClean="0"/>
              <a:t>potreban</a:t>
            </a:r>
            <a:r>
              <a:rPr lang="en-US" b="0" dirty="0" smtClean="0"/>
              <a:t> </a:t>
            </a:r>
            <a:r>
              <a:rPr lang="en-US" b="0" dirty="0" err="1" smtClean="0"/>
              <a:t>vodni</a:t>
            </a:r>
            <a:r>
              <a:rPr lang="en-US" b="0" dirty="0" smtClean="0"/>
              <a:t> </a:t>
            </a:r>
            <a:r>
              <a:rPr lang="en-US" b="0" dirty="0" err="1" smtClean="0"/>
              <a:t>akt</a:t>
            </a:r>
            <a:r>
              <a:rPr lang="en-US" b="0" dirty="0" smtClean="0"/>
              <a:t>; </a:t>
            </a:r>
            <a:r>
              <a:rPr lang="en-US" b="0" dirty="0" err="1"/>
              <a:t>p</a:t>
            </a:r>
            <a:r>
              <a:rPr lang="en-US" b="0" dirty="0" err="1" smtClean="0"/>
              <a:t>ostoje</a:t>
            </a:r>
            <a:r>
              <a:rPr lang="en-US" b="0" dirty="0" smtClean="0"/>
              <a:t> </a:t>
            </a:r>
            <a:r>
              <a:rPr lang="en-US" b="0" dirty="0" err="1" smtClean="0"/>
              <a:t>Opšta</a:t>
            </a:r>
            <a:r>
              <a:rPr lang="en-US" b="0" dirty="0" smtClean="0"/>
              <a:t> (</a:t>
            </a:r>
            <a:r>
              <a:rPr lang="en-US" b="0" dirty="0" err="1" smtClean="0"/>
              <a:t>hidrološke</a:t>
            </a:r>
            <a:r>
              <a:rPr lang="en-US" b="0" dirty="0" smtClean="0"/>
              <a:t> </a:t>
            </a:r>
            <a:r>
              <a:rPr lang="en-US" b="0" dirty="0" err="1" smtClean="0"/>
              <a:t>metode</a:t>
            </a:r>
            <a:r>
              <a:rPr lang="en-US" b="0" dirty="0"/>
              <a:t>)</a:t>
            </a:r>
            <a:r>
              <a:rPr lang="en-US" b="0" dirty="0" smtClean="0"/>
              <a:t> I </a:t>
            </a:r>
            <a:r>
              <a:rPr lang="en-US" b="0" dirty="0" err="1" smtClean="0"/>
              <a:t>Posebna</a:t>
            </a:r>
            <a:r>
              <a:rPr lang="en-US" b="0" dirty="0" smtClean="0"/>
              <a:t> </a:t>
            </a:r>
            <a:r>
              <a:rPr lang="en-US" b="0" dirty="0" err="1" smtClean="0"/>
              <a:t>procjena</a:t>
            </a:r>
            <a:r>
              <a:rPr lang="en-US" b="0" dirty="0" smtClean="0"/>
              <a:t> </a:t>
            </a:r>
            <a:r>
              <a:rPr lang="en-US" b="0" dirty="0" err="1" smtClean="0"/>
              <a:t>EPP</a:t>
            </a:r>
            <a:r>
              <a:rPr lang="en-US" b="0" dirty="0" smtClean="0"/>
              <a:t> (</a:t>
            </a:r>
            <a:r>
              <a:rPr lang="en-US" b="0" dirty="0" err="1" smtClean="0"/>
              <a:t>biološki</a:t>
            </a:r>
            <a:r>
              <a:rPr lang="en-US" b="0" dirty="0" smtClean="0"/>
              <a:t> I </a:t>
            </a:r>
            <a:r>
              <a:rPr lang="en-US" b="0" dirty="0" err="1" smtClean="0"/>
              <a:t>ekološki</a:t>
            </a:r>
            <a:r>
              <a:rPr lang="en-US" b="0" dirty="0" smtClean="0"/>
              <a:t> </a:t>
            </a:r>
            <a:r>
              <a:rPr lang="en-US" b="0" dirty="0" err="1" smtClean="0"/>
              <a:t>kriteriji</a:t>
            </a:r>
            <a:r>
              <a:rPr lang="en-US" b="0" dirty="0" smtClean="0"/>
              <a:t> </a:t>
            </a:r>
            <a:r>
              <a:rPr lang="en-US" b="0" dirty="0" err="1" smtClean="0"/>
              <a:t>na</a:t>
            </a:r>
            <a:r>
              <a:rPr lang="en-US" b="0" dirty="0" smtClean="0"/>
              <a:t> </a:t>
            </a:r>
            <a:r>
              <a:rPr lang="en-US" b="0" dirty="0" err="1" smtClean="0"/>
              <a:t>hidrološku</a:t>
            </a:r>
            <a:r>
              <a:rPr lang="en-US" b="0" dirty="0" smtClean="0"/>
              <a:t> </a:t>
            </a:r>
            <a:r>
              <a:rPr lang="en-US" b="0" dirty="0" err="1" smtClean="0"/>
              <a:t>metodu;EPP</a:t>
            </a:r>
            <a:r>
              <a:rPr lang="en-US" b="0" dirty="0" smtClean="0"/>
              <a:t> u </a:t>
            </a:r>
            <a:r>
              <a:rPr lang="en-US" b="0" dirty="0" err="1" smtClean="0"/>
              <a:t>dva</a:t>
            </a:r>
            <a:r>
              <a:rPr lang="en-US" b="0" dirty="0" smtClean="0"/>
              <a:t> </a:t>
            </a:r>
            <a:r>
              <a:rPr lang="en-US" b="0" dirty="0" err="1" smtClean="0"/>
              <a:t>godišnja</a:t>
            </a:r>
            <a:r>
              <a:rPr lang="en-US" b="0" dirty="0" smtClean="0"/>
              <a:t> </a:t>
            </a:r>
            <a:r>
              <a:rPr lang="en-US" b="0" dirty="0" err="1" smtClean="0"/>
              <a:t>perioda</a:t>
            </a:r>
            <a:r>
              <a:rPr lang="en-US" b="0" dirty="0" smtClean="0"/>
              <a:t>; </a:t>
            </a:r>
            <a:r>
              <a:rPr lang="en-US" b="0" dirty="0" err="1" smtClean="0"/>
              <a:t>kategorije</a:t>
            </a:r>
            <a:r>
              <a:rPr lang="en-US" b="0" dirty="0" smtClean="0"/>
              <a:t> </a:t>
            </a:r>
            <a:r>
              <a:rPr lang="en-US" b="0" dirty="0" err="1" smtClean="0"/>
              <a:t>za</a:t>
            </a:r>
            <a:r>
              <a:rPr lang="en-US" b="0" dirty="0" smtClean="0"/>
              <a:t> </a:t>
            </a:r>
            <a:r>
              <a:rPr lang="en-US" b="0" dirty="0" err="1" smtClean="0"/>
              <a:t>proračun</a:t>
            </a:r>
            <a:r>
              <a:rPr lang="en-US" b="0" dirty="0" smtClean="0"/>
              <a:t>: </a:t>
            </a:r>
            <a:r>
              <a:rPr lang="en-US" dirty="0" err="1" smtClean="0"/>
              <a:t>srednji</a:t>
            </a:r>
            <a:r>
              <a:rPr lang="en-US" dirty="0" smtClean="0"/>
              <a:t>, </a:t>
            </a:r>
            <a:r>
              <a:rPr lang="en-US" dirty="0" err="1" smtClean="0"/>
              <a:t>srednji</a:t>
            </a:r>
            <a:r>
              <a:rPr lang="en-US" dirty="0" smtClean="0"/>
              <a:t> </a:t>
            </a:r>
            <a:r>
              <a:rPr lang="en-US" dirty="0" err="1" smtClean="0"/>
              <a:t>minimalni</a:t>
            </a:r>
            <a:r>
              <a:rPr lang="en-US" dirty="0" smtClean="0"/>
              <a:t>; </a:t>
            </a:r>
            <a:r>
              <a:rPr lang="en-US" dirty="0" err="1" smtClean="0"/>
              <a:t>dekadni</a:t>
            </a:r>
            <a:r>
              <a:rPr lang="en-US" dirty="0" smtClean="0"/>
              <a:t> I </a:t>
            </a:r>
            <a:r>
              <a:rPr lang="en-US" dirty="0" err="1" smtClean="0"/>
              <a:t>fleš</a:t>
            </a:r>
            <a:r>
              <a:rPr lang="en-US" dirty="0" smtClean="0"/>
              <a:t> </a:t>
            </a:r>
            <a:r>
              <a:rPr lang="en-US" dirty="0" err="1" smtClean="0"/>
              <a:t>protok</a:t>
            </a:r>
            <a:r>
              <a:rPr lang="en-US" b="0" dirty="0" smtClean="0"/>
              <a:t>; </a:t>
            </a:r>
            <a:r>
              <a:rPr lang="en-US" b="0" dirty="0" err="1" smtClean="0"/>
              <a:t>Studija</a:t>
            </a:r>
            <a:r>
              <a:rPr lang="en-US" b="0" dirty="0" smtClean="0"/>
              <a:t> </a:t>
            </a:r>
            <a:r>
              <a:rPr lang="en-US" b="0" dirty="0" err="1" smtClean="0"/>
              <a:t>za</a:t>
            </a:r>
            <a:r>
              <a:rPr lang="en-US" b="0" dirty="0" smtClean="0"/>
              <a:t> </a:t>
            </a:r>
            <a:r>
              <a:rPr lang="en-US" b="0" dirty="0" err="1" smtClean="0"/>
              <a:t>posebnu</a:t>
            </a:r>
            <a:r>
              <a:rPr lang="en-US" b="0" dirty="0" smtClean="0"/>
              <a:t> </a:t>
            </a:r>
            <a:r>
              <a:rPr lang="en-US" b="0" dirty="0" err="1" smtClean="0"/>
              <a:t>procjenu</a:t>
            </a:r>
            <a:r>
              <a:rPr lang="en-US" b="0" dirty="0" smtClean="0"/>
              <a:t> </a:t>
            </a:r>
            <a:r>
              <a:rPr lang="en-US" b="0" dirty="0" err="1" smtClean="0"/>
              <a:t>EPP</a:t>
            </a:r>
            <a:r>
              <a:rPr lang="en-US" b="0" dirty="0" smtClean="0"/>
              <a:t> </a:t>
            </a:r>
            <a:endParaRPr lang="en-US" b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496" y="3566160"/>
            <a:ext cx="5478779" cy="2679258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Slovenija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Uredba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određivanje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I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 smtClean="0"/>
              <a:t>očuvanja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 </a:t>
            </a:r>
            <a:r>
              <a:rPr lang="en-US" dirty="0" err="1" smtClean="0"/>
              <a:t>iz</a:t>
            </a:r>
            <a:r>
              <a:rPr lang="en-US" dirty="0" smtClean="0"/>
              <a:t> 2009, </a:t>
            </a:r>
            <a:r>
              <a:rPr lang="en-US" dirty="0" err="1" smtClean="0"/>
              <a:t>EPP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hidrološkim</a:t>
            </a:r>
            <a:r>
              <a:rPr lang="en-US" dirty="0" smtClean="0"/>
              <a:t> </a:t>
            </a:r>
            <a:r>
              <a:rPr lang="en-US" dirty="0" err="1" smtClean="0"/>
              <a:t>istraživanjima</a:t>
            </a:r>
            <a:r>
              <a:rPr lang="en-US" dirty="0" smtClean="0"/>
              <a:t>, </a:t>
            </a:r>
            <a:r>
              <a:rPr lang="en-US" dirty="0" err="1" smtClean="0"/>
              <a:t>zanačaju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korištenja</a:t>
            </a:r>
            <a:r>
              <a:rPr lang="en-US" dirty="0" smtClean="0"/>
              <a:t> </a:t>
            </a:r>
            <a:r>
              <a:rPr lang="en-US" dirty="0" err="1" smtClean="0"/>
              <a:t>voda</a:t>
            </a:r>
            <a:r>
              <a:rPr lang="en-US" dirty="0" smtClean="0"/>
              <a:t>, </a:t>
            </a:r>
            <a:r>
              <a:rPr lang="en-US" dirty="0" err="1" smtClean="0"/>
              <a:t>hidromorf</a:t>
            </a:r>
            <a:r>
              <a:rPr lang="en-US" dirty="0" smtClean="0"/>
              <a:t>. I </a:t>
            </a:r>
            <a:r>
              <a:rPr lang="en-US" dirty="0" err="1" smtClean="0"/>
              <a:t>hidrobiol</a:t>
            </a:r>
            <a:r>
              <a:rPr lang="en-US" dirty="0" smtClean="0"/>
              <a:t>. </a:t>
            </a:r>
            <a:r>
              <a:rPr lang="en-US" dirty="0" err="1"/>
              <a:t>k</a:t>
            </a:r>
            <a:r>
              <a:rPr lang="en-US" dirty="0" err="1" smtClean="0"/>
              <a:t>arakteristika</a:t>
            </a:r>
            <a:r>
              <a:rPr lang="en-US" dirty="0" smtClean="0"/>
              <a:t> </a:t>
            </a:r>
            <a:r>
              <a:rPr lang="en-US" dirty="0" err="1" smtClean="0"/>
              <a:t>vodotoka</a:t>
            </a:r>
            <a:r>
              <a:rPr lang="en-US" dirty="0" smtClean="0"/>
              <a:t>; </a:t>
            </a:r>
            <a:r>
              <a:rPr lang="en-US" dirty="0" err="1" smtClean="0"/>
              <a:t>EPP</a:t>
            </a:r>
            <a:r>
              <a:rPr lang="en-US" dirty="0" smtClean="0"/>
              <a:t>=</a:t>
            </a:r>
            <a:r>
              <a:rPr lang="en-US" dirty="0" err="1" smtClean="0"/>
              <a:t>fxsrednji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protok</a:t>
            </a:r>
            <a:r>
              <a:rPr lang="en-US" dirty="0" smtClean="0"/>
              <a:t>; f-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skupinama</a:t>
            </a:r>
            <a:r>
              <a:rPr lang="en-US" dirty="0" smtClean="0"/>
              <a:t> </a:t>
            </a:r>
            <a:r>
              <a:rPr lang="en-US" dirty="0" err="1" smtClean="0"/>
              <a:t>ekol.tipova</a:t>
            </a:r>
            <a:r>
              <a:rPr lang="en-US" dirty="0" smtClean="0"/>
              <a:t> </a:t>
            </a:r>
            <a:r>
              <a:rPr lang="en-US" dirty="0" err="1" smtClean="0"/>
              <a:t>vodotoka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vodnog</a:t>
            </a:r>
            <a:r>
              <a:rPr lang="en-US" dirty="0" smtClean="0"/>
              <a:t> </a:t>
            </a:r>
            <a:r>
              <a:rPr lang="en-US" dirty="0" err="1" smtClean="0"/>
              <a:t>katastra</a:t>
            </a:r>
            <a:r>
              <a:rPr lang="en-US" dirty="0" smtClean="0"/>
              <a:t>; </a:t>
            </a:r>
            <a:r>
              <a:rPr lang="en-US" dirty="0" err="1" smtClean="0"/>
              <a:t>srednji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prtok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mjestu</a:t>
            </a:r>
            <a:r>
              <a:rPr lang="en-US" dirty="0" smtClean="0"/>
              <a:t> </a:t>
            </a:r>
            <a:r>
              <a:rPr lang="en-US" dirty="0" err="1" smtClean="0"/>
              <a:t>ispusta</a:t>
            </a:r>
            <a:r>
              <a:rPr lang="en-US" dirty="0" smtClean="0"/>
              <a:t>; </a:t>
            </a:r>
            <a:r>
              <a:rPr lang="en-US" dirty="0" err="1" smtClean="0"/>
              <a:t>Studija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određ</a:t>
            </a:r>
            <a:r>
              <a:rPr lang="en-US" dirty="0" smtClean="0"/>
              <a:t>. </a:t>
            </a:r>
            <a:r>
              <a:rPr lang="en-US" dirty="0" err="1" smtClean="0"/>
              <a:t>EPP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tačno</a:t>
            </a:r>
            <a:r>
              <a:rPr lang="en-US" dirty="0" smtClean="0"/>
              <a:t> </a:t>
            </a:r>
            <a:r>
              <a:rPr lang="en-US" dirty="0" err="1" smtClean="0"/>
              <a:t>preciziranim</a:t>
            </a:r>
            <a:r>
              <a:rPr lang="en-US" dirty="0" smtClean="0"/>
              <a:t> </a:t>
            </a:r>
            <a:r>
              <a:rPr lang="en-US" dirty="0" err="1" smtClean="0"/>
              <a:t>sadržajem</a:t>
            </a:r>
            <a:r>
              <a:rPr lang="en-US" dirty="0" smtClean="0"/>
              <a:t>; </a:t>
            </a:r>
            <a:r>
              <a:rPr lang="en-US" dirty="0" err="1" smtClean="0"/>
              <a:t>neophodna</a:t>
            </a:r>
            <a:r>
              <a:rPr lang="en-US" dirty="0" smtClean="0"/>
              <a:t> </a:t>
            </a:r>
            <a:r>
              <a:rPr lang="en-US" dirty="0" err="1" smtClean="0"/>
              <a:t>hidrometrijska</a:t>
            </a:r>
            <a:r>
              <a:rPr lang="en-US" dirty="0" smtClean="0"/>
              <a:t> </a:t>
            </a:r>
            <a:r>
              <a:rPr lang="en-US" dirty="0" err="1" smtClean="0"/>
              <a:t>mjerenja</a:t>
            </a:r>
            <a:r>
              <a:rPr lang="en-US" dirty="0" smtClean="0"/>
              <a:t> </a:t>
            </a:r>
            <a:r>
              <a:rPr lang="en-US" dirty="0" err="1" smtClean="0"/>
              <a:t>itd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9632" y="960120"/>
            <a:ext cx="5495544" cy="2222059"/>
          </a:xfrm>
        </p:spPr>
        <p:txBody>
          <a:bodyPr>
            <a:noAutofit/>
          </a:bodyPr>
          <a:lstStyle/>
          <a:p>
            <a:r>
              <a:rPr lang="en-US" sz="2000" b="1" dirty="0" err="1" smtClean="0"/>
              <a:t>Crna</a:t>
            </a:r>
            <a:r>
              <a:rPr lang="en-US" sz="2000" b="1" dirty="0" smtClean="0"/>
              <a:t> Gora: </a:t>
            </a:r>
            <a:r>
              <a:rPr lang="en-US" sz="2000" b="0" dirty="0" err="1" smtClean="0"/>
              <a:t>Pravilnik</a:t>
            </a:r>
            <a:r>
              <a:rPr lang="en-US" sz="2000" b="0" dirty="0" smtClean="0"/>
              <a:t> o </a:t>
            </a:r>
            <a:r>
              <a:rPr lang="en-US" sz="2000" b="0" dirty="0" err="1" smtClean="0"/>
              <a:t>načinu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određ</a:t>
            </a:r>
            <a:r>
              <a:rPr lang="en-US" sz="2000" b="0" dirty="0" smtClean="0"/>
              <a:t>. </a:t>
            </a:r>
            <a:r>
              <a:rPr lang="en-US" sz="2000" b="0" dirty="0" err="1" smtClean="0"/>
              <a:t>EPP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iz</a:t>
            </a:r>
            <a:r>
              <a:rPr lang="en-US" sz="2000" b="0" dirty="0" smtClean="0"/>
              <a:t> 2015 </a:t>
            </a:r>
            <a:r>
              <a:rPr lang="en-US" sz="2000" b="0" dirty="0" err="1" smtClean="0"/>
              <a:t>sa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elementima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proračuna</a:t>
            </a:r>
            <a:r>
              <a:rPr lang="en-US" sz="2000" b="0" dirty="0" smtClean="0"/>
              <a:t>: </a:t>
            </a:r>
            <a:r>
              <a:rPr lang="en-US" sz="2000" dirty="0" err="1" smtClean="0"/>
              <a:t>srednji</a:t>
            </a:r>
            <a:r>
              <a:rPr lang="en-US" sz="2000" dirty="0" smtClean="0"/>
              <a:t> </a:t>
            </a:r>
            <a:r>
              <a:rPr lang="en-US" sz="2000" dirty="0" err="1" smtClean="0"/>
              <a:t>minimalni</a:t>
            </a:r>
            <a:r>
              <a:rPr lang="en-US" sz="2000" dirty="0" smtClean="0"/>
              <a:t>, </a:t>
            </a:r>
            <a:r>
              <a:rPr lang="en-US" sz="2000" dirty="0" err="1" smtClean="0"/>
              <a:t>srednji</a:t>
            </a:r>
            <a:r>
              <a:rPr lang="en-US" sz="2000" dirty="0" smtClean="0"/>
              <a:t> </a:t>
            </a:r>
            <a:r>
              <a:rPr lang="en-US" sz="2000" dirty="0" err="1" smtClean="0"/>
              <a:t>mjesečni</a:t>
            </a:r>
            <a:r>
              <a:rPr lang="en-US" sz="2000" dirty="0" smtClean="0"/>
              <a:t> </a:t>
            </a:r>
            <a:r>
              <a:rPr lang="en-US" sz="2000" dirty="0" err="1" smtClean="0"/>
              <a:t>protok</a:t>
            </a:r>
            <a:r>
              <a:rPr lang="en-US" sz="2000" dirty="0" smtClean="0"/>
              <a:t>, </a:t>
            </a:r>
            <a:r>
              <a:rPr lang="en-US" sz="2000" dirty="0" err="1" smtClean="0"/>
              <a:t>sezonske</a:t>
            </a:r>
            <a:r>
              <a:rPr lang="en-US" sz="2000" dirty="0" smtClean="0"/>
              <a:t> </a:t>
            </a:r>
            <a:r>
              <a:rPr lang="en-US" sz="2000" dirty="0" err="1" smtClean="0"/>
              <a:t>varijacije</a:t>
            </a:r>
            <a:r>
              <a:rPr lang="en-US" sz="2000" dirty="0" smtClean="0"/>
              <a:t> </a:t>
            </a:r>
            <a:r>
              <a:rPr lang="en-US" sz="2000" dirty="0" err="1" smtClean="0"/>
              <a:t>protoka</a:t>
            </a:r>
            <a:r>
              <a:rPr lang="en-US" sz="2000" dirty="0" smtClean="0"/>
              <a:t> I </a:t>
            </a:r>
            <a:r>
              <a:rPr lang="en-US" sz="2000" dirty="0" err="1" smtClean="0"/>
              <a:t>plavni</a:t>
            </a:r>
            <a:r>
              <a:rPr lang="en-US" sz="2000" dirty="0" smtClean="0"/>
              <a:t> </a:t>
            </a:r>
            <a:r>
              <a:rPr lang="en-US" sz="2000" dirty="0" err="1" smtClean="0"/>
              <a:t>talas</a:t>
            </a:r>
            <a:r>
              <a:rPr lang="en-US" sz="2000" dirty="0" smtClean="0"/>
              <a:t>;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postoje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opšta</a:t>
            </a:r>
            <a:r>
              <a:rPr lang="en-US" sz="2000" b="0" dirty="0" smtClean="0"/>
              <a:t> (</a:t>
            </a:r>
            <a:r>
              <a:rPr lang="en-US" sz="2000" b="0" dirty="0" err="1" smtClean="0"/>
              <a:t>hidrološke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promjene</a:t>
            </a:r>
            <a:r>
              <a:rPr lang="en-US" sz="2000" b="0" dirty="0" smtClean="0"/>
              <a:t>) I </a:t>
            </a:r>
            <a:r>
              <a:rPr lang="en-US" sz="2000" b="0" dirty="0" err="1" smtClean="0"/>
              <a:t>posebna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procjena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EPP</a:t>
            </a:r>
            <a:r>
              <a:rPr lang="en-US" sz="2000" b="0" dirty="0" smtClean="0"/>
              <a:t> (</a:t>
            </a:r>
            <a:r>
              <a:rPr lang="en-US" sz="2000" b="0" dirty="0" err="1" smtClean="0"/>
              <a:t>stanje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ekosistema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prema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promjenama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protoka</a:t>
            </a:r>
            <a:r>
              <a:rPr lang="en-US" sz="2000" b="0" dirty="0"/>
              <a:t> </a:t>
            </a:r>
            <a:r>
              <a:rPr lang="en-US" sz="2000" b="0" dirty="0" smtClean="0"/>
              <a:t>I </a:t>
            </a:r>
            <a:r>
              <a:rPr lang="en-US" sz="2000" b="0" dirty="0" err="1" smtClean="0"/>
              <a:t>ona</a:t>
            </a:r>
            <a:r>
              <a:rPr lang="en-US" sz="2000" b="0" dirty="0" smtClean="0"/>
              <a:t> je </a:t>
            </a:r>
            <a:r>
              <a:rPr lang="en-US" sz="2000" b="0" dirty="0" err="1" smtClean="0"/>
              <a:t>dodatak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opštoj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procjeni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uz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dodatak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holističkog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pristupa</a:t>
            </a:r>
            <a:r>
              <a:rPr lang="en-US" sz="2000" b="0" dirty="0" smtClean="0"/>
              <a:t>; </a:t>
            </a:r>
            <a:r>
              <a:rPr lang="en-US" sz="2000" b="0" dirty="0" err="1" smtClean="0"/>
              <a:t>jako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modifikovana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vodna</a:t>
            </a:r>
            <a:r>
              <a:rPr lang="en-US" sz="2000" b="0" dirty="0"/>
              <a:t> </a:t>
            </a:r>
            <a:r>
              <a:rPr lang="en-US" sz="2000" b="0" dirty="0" err="1" smtClean="0"/>
              <a:t>tijela</a:t>
            </a:r>
            <a:r>
              <a:rPr lang="en-US" sz="2000" b="0" dirty="0" smtClean="0"/>
              <a:t>, </a:t>
            </a:r>
            <a:r>
              <a:rPr lang="en-US" sz="2000" b="0" dirty="0" err="1" smtClean="0"/>
              <a:t>vodna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tijela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zaštićenih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područja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močvare</a:t>
            </a:r>
            <a:r>
              <a:rPr lang="en-US" sz="2000" b="0" dirty="0" smtClean="0"/>
              <a:t> I </a:t>
            </a:r>
            <a:r>
              <a:rPr lang="en-US" sz="2000" b="0" dirty="0" err="1" smtClean="0"/>
              <a:t>jezera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2784" y="3566160"/>
            <a:ext cx="5422392" cy="2679258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Hrvatska</a:t>
            </a:r>
            <a:r>
              <a:rPr lang="en-US" b="1" dirty="0" smtClean="0"/>
              <a:t>: </a:t>
            </a:r>
            <a:r>
              <a:rPr lang="en-US" dirty="0" err="1" smtClean="0"/>
              <a:t>Određenje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u </a:t>
            </a:r>
            <a:r>
              <a:rPr lang="en-US" dirty="0" err="1" smtClean="0"/>
              <a:t>Hrvatskoj</a:t>
            </a:r>
            <a:r>
              <a:rPr lang="en-US" dirty="0" smtClean="0"/>
              <a:t> se </a:t>
            </a:r>
            <a:r>
              <a:rPr lang="en-US" dirty="0" err="1" smtClean="0"/>
              <a:t>svodi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primjenu</a:t>
            </a:r>
            <a:r>
              <a:rPr lang="en-US" dirty="0" smtClean="0"/>
              <a:t> </a:t>
            </a:r>
            <a:r>
              <a:rPr lang="en-US" dirty="0" err="1" smtClean="0"/>
              <a:t>hidrološke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tzv</a:t>
            </a:r>
            <a:r>
              <a:rPr lang="en-US" dirty="0" smtClean="0"/>
              <a:t> </a:t>
            </a:r>
            <a:r>
              <a:rPr lang="en-US" dirty="0" err="1" smtClean="0"/>
              <a:t>MNQ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bazira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principu</a:t>
            </a:r>
            <a:r>
              <a:rPr lang="en-US" dirty="0" smtClean="0"/>
              <a:t>: u </a:t>
            </a:r>
            <a:r>
              <a:rPr lang="en-US" dirty="0" err="1" smtClean="0"/>
              <a:t>prirodnom</a:t>
            </a:r>
            <a:r>
              <a:rPr lang="en-US" dirty="0" smtClean="0"/>
              <a:t> </a:t>
            </a:r>
            <a:r>
              <a:rPr lang="en-US" dirty="0" err="1" smtClean="0"/>
              <a:t>koritu</a:t>
            </a:r>
            <a:r>
              <a:rPr lang="en-US" dirty="0" smtClean="0"/>
              <a:t> </a:t>
            </a:r>
            <a:r>
              <a:rPr lang="en-US" dirty="0" err="1" smtClean="0"/>
              <a:t>vodotoka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zadržati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količine</a:t>
            </a:r>
            <a:r>
              <a:rPr lang="en-US" dirty="0" smtClean="0"/>
              <a:t> </a:t>
            </a:r>
            <a:r>
              <a:rPr lang="en-US" dirty="0" err="1" smtClean="0"/>
              <a:t>vode</a:t>
            </a:r>
            <a:r>
              <a:rPr lang="en-US" dirty="0" smtClean="0"/>
              <a:t> do </a:t>
            </a:r>
            <a:r>
              <a:rPr lang="en-US" dirty="0" err="1" smtClean="0"/>
              <a:t>prosječne</a:t>
            </a:r>
            <a:r>
              <a:rPr lang="en-US" dirty="0" smtClean="0"/>
              <a:t> </a:t>
            </a:r>
            <a:r>
              <a:rPr lang="en-US" dirty="0" err="1" smtClean="0"/>
              <a:t>minimalne</a:t>
            </a:r>
            <a:r>
              <a:rPr lang="en-US" dirty="0" smtClean="0"/>
              <a:t> </a:t>
            </a:r>
            <a:r>
              <a:rPr lang="en-US" dirty="0" err="1" smtClean="0"/>
              <a:t>količine</a:t>
            </a:r>
            <a:r>
              <a:rPr lang="en-US" dirty="0" smtClean="0"/>
              <a:t>”; </a:t>
            </a:r>
            <a:r>
              <a:rPr lang="en-US" dirty="0" err="1" smtClean="0"/>
              <a:t>MNQ</a:t>
            </a:r>
            <a:r>
              <a:rPr lang="en-US" dirty="0" smtClean="0"/>
              <a:t> je </a:t>
            </a:r>
            <a:r>
              <a:rPr lang="en-US" dirty="0" err="1" smtClean="0"/>
              <a:t>aritmetička</a:t>
            </a:r>
            <a:r>
              <a:rPr lang="en-US" dirty="0" smtClean="0"/>
              <a:t> </a:t>
            </a:r>
            <a:r>
              <a:rPr lang="en-US" dirty="0" err="1" smtClean="0"/>
              <a:t>sredina</a:t>
            </a:r>
            <a:r>
              <a:rPr lang="en-US" dirty="0" smtClean="0"/>
              <a:t> </a:t>
            </a:r>
            <a:r>
              <a:rPr lang="en-US" dirty="0" err="1" smtClean="0"/>
              <a:t>minimalnih</a:t>
            </a:r>
            <a:r>
              <a:rPr lang="en-US" dirty="0" smtClean="0"/>
              <a:t> </a:t>
            </a:r>
            <a:r>
              <a:rPr lang="en-US" dirty="0" err="1" smtClean="0"/>
              <a:t>godišnjih</a:t>
            </a:r>
            <a:r>
              <a:rPr lang="en-US" dirty="0" smtClean="0"/>
              <a:t> </a:t>
            </a:r>
            <a:r>
              <a:rPr lang="en-US" dirty="0" err="1" smtClean="0"/>
              <a:t>protoka</a:t>
            </a:r>
            <a:r>
              <a:rPr lang="en-US" dirty="0" smtClean="0"/>
              <a:t> u </a:t>
            </a:r>
            <a:r>
              <a:rPr lang="en-US" dirty="0" err="1" smtClean="0"/>
              <a:t>razmatranom</a:t>
            </a:r>
            <a:r>
              <a:rPr lang="en-US" dirty="0" smtClean="0"/>
              <a:t> period; </a:t>
            </a:r>
            <a:r>
              <a:rPr lang="en-US" dirty="0" err="1" smtClean="0"/>
              <a:t>modifikacije</a:t>
            </a:r>
            <a:r>
              <a:rPr lang="en-US" dirty="0" smtClean="0"/>
              <a:t> </a:t>
            </a:r>
            <a:r>
              <a:rPr lang="en-US" dirty="0" err="1" smtClean="0"/>
              <a:t>MNQ</a:t>
            </a:r>
            <a:r>
              <a:rPr lang="en-US" dirty="0" smtClean="0"/>
              <a:t> u </a:t>
            </a:r>
            <a:r>
              <a:rPr lang="en-US" dirty="0" err="1" smtClean="0"/>
              <a:t>periodu</a:t>
            </a:r>
            <a:r>
              <a:rPr lang="en-US" dirty="0" smtClean="0"/>
              <a:t> </a:t>
            </a:r>
            <a:r>
              <a:rPr lang="en-US" dirty="0" err="1" smtClean="0"/>
              <a:t>visokih</a:t>
            </a:r>
            <a:r>
              <a:rPr lang="en-US" dirty="0" smtClean="0"/>
              <a:t> </a:t>
            </a:r>
            <a:r>
              <a:rPr lang="en-US" dirty="0" err="1" smtClean="0"/>
              <a:t>voda</a:t>
            </a:r>
            <a:r>
              <a:rPr lang="en-US" dirty="0" smtClean="0"/>
              <a:t> I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povećane</a:t>
            </a:r>
            <a:r>
              <a:rPr lang="en-US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vodom</a:t>
            </a:r>
            <a:r>
              <a:rPr lang="en-US" dirty="0" smtClean="0"/>
              <a:t> I </a:t>
            </a:r>
            <a:r>
              <a:rPr lang="en-US" dirty="0" err="1" smtClean="0"/>
              <a:t>prepoznatljivih</a:t>
            </a:r>
            <a:r>
              <a:rPr lang="en-US" dirty="0" smtClean="0"/>
              <a:t> </a:t>
            </a:r>
            <a:r>
              <a:rPr lang="en-US" dirty="0" err="1" smtClean="0"/>
              <a:t>ekoloških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vodotoka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0651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7000">
              <a:schemeClr val="bg2">
                <a:lumMod val="50000"/>
              </a:schemeClr>
            </a:gs>
            <a:gs pos="77000">
              <a:srgbClr val="0070C0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6981" y="0"/>
            <a:ext cx="11718465" cy="7386638"/>
          </a:xfrm>
          <a:prstGeom prst="rect">
            <a:avLst/>
          </a:prstGeom>
          <a:gradFill>
            <a:gsLst>
              <a:gs pos="18000">
                <a:schemeClr val="bg2">
                  <a:lumMod val="50000"/>
                </a:schemeClr>
              </a:gs>
              <a:gs pos="33000">
                <a:schemeClr val="bg2">
                  <a:lumMod val="75000"/>
                </a:schemeClr>
              </a:gs>
            </a:gsLst>
            <a:lin ang="135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/>
              <a:t>EPP</a:t>
            </a:r>
            <a:r>
              <a:rPr lang="en-US" b="1" dirty="0" smtClean="0"/>
              <a:t> – GAP u </a:t>
            </a:r>
            <a:r>
              <a:rPr lang="en-US" b="1" dirty="0" err="1" smtClean="0"/>
              <a:t>Republici</a:t>
            </a:r>
            <a:r>
              <a:rPr lang="en-US" b="1" dirty="0" smtClean="0"/>
              <a:t> </a:t>
            </a:r>
            <a:r>
              <a:rPr lang="en-US" b="1" dirty="0" err="1" smtClean="0"/>
              <a:t>Srbiji</a:t>
            </a:r>
            <a:endParaRPr lang="en-US" b="1" dirty="0" smtClean="0"/>
          </a:p>
          <a:p>
            <a:endParaRPr lang="en-US" dirty="0"/>
          </a:p>
          <a:p>
            <a:r>
              <a:rPr lang="en-US" sz="2000" dirty="0" err="1" smtClean="0"/>
              <a:t>Pravni</a:t>
            </a:r>
            <a:r>
              <a:rPr lang="en-US" sz="2000" dirty="0" smtClean="0"/>
              <a:t> </a:t>
            </a:r>
            <a:r>
              <a:rPr lang="en-US" sz="2000" dirty="0" err="1"/>
              <a:t>izvor</a:t>
            </a:r>
            <a:r>
              <a:rPr lang="en-US" sz="2000" dirty="0"/>
              <a:t> </a:t>
            </a:r>
            <a:r>
              <a:rPr lang="en-US" sz="2000" dirty="0" err="1"/>
              <a:t>ZOV</a:t>
            </a:r>
            <a:r>
              <a:rPr lang="en-US" sz="2000" dirty="0"/>
              <a:t> </a:t>
            </a:r>
            <a:r>
              <a:rPr lang="en-US" sz="2000" dirty="0" err="1"/>
              <a:t>Srbije</a:t>
            </a:r>
            <a:r>
              <a:rPr lang="en-US" sz="2000" dirty="0"/>
              <a:t> </a:t>
            </a:r>
            <a:r>
              <a:rPr lang="en-US" sz="2000" dirty="0" err="1"/>
              <a:t>član</a:t>
            </a:r>
            <a:r>
              <a:rPr lang="en-US" sz="2000" dirty="0"/>
              <a:t> 81; </a:t>
            </a:r>
            <a:r>
              <a:rPr lang="en-US" sz="2000" b="1" dirty="0" err="1"/>
              <a:t>EPP</a:t>
            </a:r>
            <a:r>
              <a:rPr lang="en-US" sz="2000" b="1" dirty="0"/>
              <a:t>=</a:t>
            </a:r>
            <a:r>
              <a:rPr lang="en-US" sz="2000" b="1" dirty="0" err="1"/>
              <a:t>metoda</a:t>
            </a:r>
            <a:r>
              <a:rPr lang="en-US" sz="2000" b="1" dirty="0"/>
              <a:t> “</a:t>
            </a:r>
            <a:r>
              <a:rPr lang="en-US" sz="2000" b="1" dirty="0" err="1"/>
              <a:t>ekološkog</a:t>
            </a:r>
            <a:r>
              <a:rPr lang="en-US" sz="2000" b="1" dirty="0"/>
              <a:t> </a:t>
            </a:r>
            <a:r>
              <a:rPr lang="en-US" sz="2000" b="1" dirty="0" err="1"/>
              <a:t>protoka</a:t>
            </a:r>
            <a:r>
              <a:rPr lang="en-US" sz="2000" b="1" dirty="0"/>
              <a:t> </a:t>
            </a:r>
            <a:r>
              <a:rPr lang="en-US" sz="2000" b="1" dirty="0" err="1"/>
              <a:t>GEP</a:t>
            </a:r>
            <a:r>
              <a:rPr lang="en-US" sz="2000" b="1" dirty="0"/>
              <a:t>”-</a:t>
            </a:r>
            <a:r>
              <a:rPr lang="en-US" sz="2000" dirty="0" err="1"/>
              <a:t>protok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se mora </a:t>
            </a:r>
            <a:r>
              <a:rPr lang="en-US" sz="2000" dirty="0" err="1"/>
              <a:t>obezbjediti</a:t>
            </a:r>
            <a:r>
              <a:rPr lang="en-US" sz="2000" dirty="0"/>
              <a:t> </a:t>
            </a:r>
            <a:r>
              <a:rPr lang="en-US" sz="2000" dirty="0" err="1"/>
              <a:t>nizvodno</a:t>
            </a:r>
            <a:r>
              <a:rPr lang="en-US" sz="2000" dirty="0"/>
              <a:t> od </a:t>
            </a:r>
            <a:r>
              <a:rPr lang="en-US" sz="2000" dirty="0" err="1"/>
              <a:t>riječnog</a:t>
            </a:r>
            <a:r>
              <a:rPr lang="en-US" sz="2000" dirty="0"/>
              <a:t> </a:t>
            </a:r>
            <a:r>
              <a:rPr lang="en-US" sz="2000" dirty="0" err="1"/>
              <a:t>vodozahvata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brane </a:t>
            </a:r>
            <a:r>
              <a:rPr lang="en-US" sz="2000" dirty="0" err="1"/>
              <a:t>kako</a:t>
            </a:r>
            <a:r>
              <a:rPr lang="en-US" sz="2000" dirty="0"/>
              <a:t> bi se </a:t>
            </a:r>
            <a:r>
              <a:rPr lang="en-US" sz="2000" dirty="0" err="1"/>
              <a:t>stvorili</a:t>
            </a:r>
            <a:r>
              <a:rPr lang="en-US" sz="2000" dirty="0"/>
              <a:t> </a:t>
            </a:r>
            <a:r>
              <a:rPr lang="en-US" sz="2000" dirty="0" err="1"/>
              <a:t>uslovi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normalan</a:t>
            </a:r>
            <a:r>
              <a:rPr lang="en-US" sz="2000" dirty="0"/>
              <a:t> </a:t>
            </a:r>
            <a:r>
              <a:rPr lang="en-US" sz="2000" dirty="0" err="1"/>
              <a:t>opstanak</a:t>
            </a:r>
            <a:r>
              <a:rPr lang="en-US" sz="2000" dirty="0"/>
              <a:t> I </a:t>
            </a:r>
            <a:r>
              <a:rPr lang="en-US" sz="2000" dirty="0" err="1"/>
              <a:t>razvoj</a:t>
            </a:r>
            <a:r>
              <a:rPr lang="en-US" sz="2000" dirty="0"/>
              <a:t> </a:t>
            </a:r>
            <a:r>
              <a:rPr lang="en-US" sz="2000" dirty="0" err="1"/>
              <a:t>bicenoza</a:t>
            </a:r>
            <a:r>
              <a:rPr lang="en-US" sz="2000" dirty="0"/>
              <a:t>. </a:t>
            </a:r>
            <a:r>
              <a:rPr lang="en-US" sz="2000" dirty="0" err="1"/>
              <a:t>Ovaj</a:t>
            </a:r>
            <a:r>
              <a:rPr lang="en-US" sz="2000" dirty="0"/>
              <a:t> </a:t>
            </a:r>
            <a:r>
              <a:rPr lang="en-US" sz="2000" dirty="0" err="1"/>
              <a:t>protok</a:t>
            </a:r>
            <a:r>
              <a:rPr lang="en-US" sz="2000" dirty="0"/>
              <a:t> je </a:t>
            </a:r>
            <a:r>
              <a:rPr lang="en-US" sz="2000" dirty="0" err="1"/>
              <a:t>ekološka</a:t>
            </a:r>
            <a:r>
              <a:rPr lang="en-US" sz="2000" dirty="0"/>
              <a:t> </a:t>
            </a:r>
            <a:r>
              <a:rPr lang="en-US" sz="2000" dirty="0" err="1"/>
              <a:t>kategorija</a:t>
            </a:r>
            <a:r>
              <a:rPr lang="en-US" sz="2000" dirty="0"/>
              <a:t> </a:t>
            </a:r>
            <a:r>
              <a:rPr lang="en-US" sz="2000" dirty="0" err="1"/>
              <a:t>jer</a:t>
            </a:r>
            <a:r>
              <a:rPr lang="en-US" sz="2000" dirty="0"/>
              <a:t> se </a:t>
            </a:r>
            <a:r>
              <a:rPr lang="en-US" sz="2000" dirty="0" err="1"/>
              <a:t>njegovim</a:t>
            </a:r>
            <a:r>
              <a:rPr lang="en-US" sz="2000" dirty="0"/>
              <a:t> </a:t>
            </a:r>
            <a:r>
              <a:rPr lang="en-US" sz="2000" dirty="0" err="1"/>
              <a:t>određenjem</a:t>
            </a:r>
            <a:r>
              <a:rPr lang="en-US" sz="2000" dirty="0"/>
              <a:t> </a:t>
            </a:r>
            <a:r>
              <a:rPr lang="en-US" sz="2000" dirty="0" err="1"/>
              <a:t>upravlja</a:t>
            </a:r>
            <a:r>
              <a:rPr lang="en-US" sz="2000" dirty="0"/>
              <a:t> </a:t>
            </a:r>
            <a:r>
              <a:rPr lang="en-US" sz="2000" dirty="0" err="1"/>
              <a:t>namjenskim</a:t>
            </a:r>
            <a:r>
              <a:rPr lang="en-US" sz="2000" dirty="0"/>
              <a:t> </a:t>
            </a:r>
            <a:r>
              <a:rPr lang="en-US" sz="2000" dirty="0" err="1"/>
              <a:t>ispuštanjem</a:t>
            </a:r>
            <a:r>
              <a:rPr lang="en-US" sz="2000" dirty="0"/>
              <a:t> </a:t>
            </a:r>
            <a:r>
              <a:rPr lang="en-US" sz="2000" dirty="0" err="1"/>
              <a:t>odgovarajaće</a:t>
            </a:r>
            <a:r>
              <a:rPr lang="en-US" sz="2000" dirty="0"/>
              <a:t> </a:t>
            </a:r>
            <a:r>
              <a:rPr lang="en-US" sz="2000" dirty="0" err="1"/>
              <a:t>kol</a:t>
            </a:r>
            <a:r>
              <a:rPr lang="en-US" sz="2000" dirty="0"/>
              <a:t>. </a:t>
            </a:r>
            <a:r>
              <a:rPr lang="en-US" sz="2000" dirty="0" err="1"/>
              <a:t>vode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akumulacije</a:t>
            </a:r>
            <a:r>
              <a:rPr lang="en-US" sz="2000" dirty="0"/>
              <a:t> I u tom </a:t>
            </a:r>
            <a:r>
              <a:rPr lang="en-US" sz="2000" dirty="0" err="1"/>
              <a:t>smislu</a:t>
            </a:r>
            <a:r>
              <a:rPr lang="en-US" sz="2000" dirty="0"/>
              <a:t> on </a:t>
            </a:r>
            <a:r>
              <a:rPr lang="en-US" sz="2000" dirty="0" err="1"/>
              <a:t>predstavlja</a:t>
            </a:r>
            <a:r>
              <a:rPr lang="en-US" sz="2000" dirty="0"/>
              <a:t> </a:t>
            </a:r>
            <a:r>
              <a:rPr lang="en-US" sz="2000" i="1" dirty="0" err="1"/>
              <a:t>dinamizam</a:t>
            </a:r>
            <a:r>
              <a:rPr lang="en-US" sz="2000" i="1" dirty="0"/>
              <a:t>, </a:t>
            </a:r>
            <a:r>
              <a:rPr lang="en-US" sz="2000" i="1" dirty="0" err="1"/>
              <a:t>količine</a:t>
            </a:r>
            <a:r>
              <a:rPr lang="en-US" sz="2000" i="1" dirty="0"/>
              <a:t>, </a:t>
            </a:r>
            <a:r>
              <a:rPr lang="en-US" sz="2000" i="1" dirty="0" err="1"/>
              <a:t>kvalitet</a:t>
            </a:r>
            <a:r>
              <a:rPr lang="en-US" sz="2000" i="1" dirty="0"/>
              <a:t> I </a:t>
            </a:r>
            <a:r>
              <a:rPr lang="en-US" sz="2000" i="1" dirty="0" err="1"/>
              <a:t>raspodjelu</a:t>
            </a:r>
            <a:r>
              <a:rPr lang="en-US" sz="2000" i="1" dirty="0"/>
              <a:t> </a:t>
            </a:r>
            <a:r>
              <a:rPr lang="en-US" sz="2000" i="1" dirty="0" err="1"/>
              <a:t>vode</a:t>
            </a:r>
            <a:r>
              <a:rPr lang="en-US" sz="2000" i="1" dirty="0"/>
              <a:t> u </a:t>
            </a:r>
            <a:r>
              <a:rPr lang="en-US" sz="2000" i="1" dirty="0" err="1"/>
              <a:t>vodotoku</a:t>
            </a:r>
            <a:r>
              <a:rPr lang="en-US" sz="2000" i="1" dirty="0"/>
              <a:t> u </a:t>
            </a:r>
            <a:r>
              <a:rPr lang="en-US" sz="2000" i="1" dirty="0" err="1"/>
              <a:t>toku</a:t>
            </a:r>
            <a:r>
              <a:rPr lang="en-US" sz="2000" i="1" dirty="0"/>
              <a:t> </a:t>
            </a:r>
            <a:r>
              <a:rPr lang="en-US" sz="2000" i="1" dirty="0" err="1"/>
              <a:t>vremena</a:t>
            </a:r>
            <a:r>
              <a:rPr lang="en-US" sz="2000" i="1" dirty="0"/>
              <a:t> </a:t>
            </a:r>
            <a:r>
              <a:rPr lang="en-US" sz="2000" i="1" dirty="0" err="1"/>
              <a:t>koji</a:t>
            </a:r>
            <a:r>
              <a:rPr lang="en-US" sz="2000" i="1" dirty="0"/>
              <a:t> je </a:t>
            </a:r>
            <a:r>
              <a:rPr lang="en-US" sz="2000" i="1" dirty="0" err="1"/>
              <a:t>neohodan</a:t>
            </a:r>
            <a:r>
              <a:rPr lang="en-US" sz="2000" i="1" dirty="0"/>
              <a:t> </a:t>
            </a:r>
            <a:r>
              <a:rPr lang="en-US" sz="2000" i="1" dirty="0" err="1"/>
              <a:t>za</a:t>
            </a:r>
            <a:r>
              <a:rPr lang="en-US" sz="2000" i="1" dirty="0"/>
              <a:t> </a:t>
            </a:r>
            <a:r>
              <a:rPr lang="en-US" sz="2000" i="1" dirty="0" err="1"/>
              <a:t>razvoj</a:t>
            </a:r>
            <a:r>
              <a:rPr lang="en-US" sz="2000" i="1" dirty="0"/>
              <a:t> </a:t>
            </a:r>
            <a:r>
              <a:rPr lang="en-US" sz="2000" i="1" dirty="0" err="1"/>
              <a:t>akvat</a:t>
            </a:r>
            <a:r>
              <a:rPr lang="en-US" sz="2000" i="1" dirty="0"/>
              <a:t>. </a:t>
            </a:r>
            <a:r>
              <a:rPr lang="en-US" sz="2000" i="1" dirty="0" err="1"/>
              <a:t>sistema</a:t>
            </a:r>
            <a:r>
              <a:rPr lang="en-US" sz="2000" i="1" dirty="0"/>
              <a:t> I </a:t>
            </a:r>
            <a:r>
              <a:rPr lang="en-US" sz="2000" i="1" dirty="0" err="1"/>
              <a:t>neometan</a:t>
            </a:r>
            <a:r>
              <a:rPr lang="en-US" sz="2000" i="1" dirty="0"/>
              <a:t> </a:t>
            </a:r>
            <a:r>
              <a:rPr lang="en-US" sz="2000" i="1" dirty="0" err="1"/>
              <a:t>život</a:t>
            </a:r>
            <a:r>
              <a:rPr lang="en-US" sz="2000" i="1" dirty="0"/>
              <a:t> </a:t>
            </a:r>
            <a:r>
              <a:rPr lang="en-US" sz="2000" i="1" dirty="0" err="1"/>
              <a:t>ljudi</a:t>
            </a:r>
            <a:r>
              <a:rPr lang="en-US" sz="2000" i="1" dirty="0"/>
              <a:t>.</a:t>
            </a:r>
          </a:p>
          <a:p>
            <a:r>
              <a:rPr lang="en-US" sz="2000" dirty="0" err="1"/>
              <a:t>GEP</a:t>
            </a:r>
            <a:r>
              <a:rPr lang="en-US" sz="2000" dirty="0"/>
              <a:t> </a:t>
            </a:r>
            <a:r>
              <a:rPr lang="en-US" sz="2000" dirty="0" err="1"/>
              <a:t>omogućava</a:t>
            </a:r>
            <a:r>
              <a:rPr lang="en-US" sz="2000" dirty="0"/>
              <a:t> </a:t>
            </a:r>
            <a:r>
              <a:rPr lang="en-US" sz="2000" dirty="0" err="1"/>
              <a:t>eliminaciju</a:t>
            </a:r>
            <a:r>
              <a:rPr lang="en-US" sz="2000" dirty="0"/>
              <a:t> I </a:t>
            </a:r>
            <a:r>
              <a:rPr lang="en-US" sz="2000" dirty="0" err="1"/>
              <a:t>umanjenje</a:t>
            </a:r>
            <a:r>
              <a:rPr lang="en-US" sz="2000" dirty="0"/>
              <a:t> </a:t>
            </a:r>
            <a:r>
              <a:rPr lang="en-US" sz="2000" b="1" dirty="0" err="1"/>
              <a:t>kriznih</a:t>
            </a:r>
            <a:r>
              <a:rPr lang="en-US" sz="2000" b="1" dirty="0"/>
              <a:t> </a:t>
            </a:r>
            <a:r>
              <a:rPr lang="en-US" sz="2000" b="1" dirty="0" err="1"/>
              <a:t>stanja</a:t>
            </a:r>
            <a:r>
              <a:rPr lang="en-US" sz="2000" b="1" dirty="0"/>
              <a:t> </a:t>
            </a:r>
            <a:r>
              <a:rPr lang="en-US" sz="2000" b="1" dirty="0" err="1"/>
              <a:t>ekosistema</a:t>
            </a:r>
            <a:r>
              <a:rPr lang="en-US" sz="2000" b="1" i="1" dirty="0"/>
              <a:t>, </a:t>
            </a:r>
            <a:r>
              <a:rPr lang="en-US" sz="2000" dirty="0" err="1"/>
              <a:t>GEP</a:t>
            </a:r>
            <a:r>
              <a:rPr lang="en-US" sz="2000" dirty="0"/>
              <a:t> </a:t>
            </a:r>
            <a:r>
              <a:rPr lang="en-US" sz="2000" dirty="0" err="1"/>
              <a:t>vrši</a:t>
            </a:r>
            <a:r>
              <a:rPr lang="en-US" sz="2000" dirty="0"/>
              <a:t> </a:t>
            </a:r>
            <a:r>
              <a:rPr lang="en-US" sz="2000" b="1" dirty="0"/>
              <a:t>“</a:t>
            </a:r>
            <a:r>
              <a:rPr lang="en-US" sz="2000" b="1" dirty="0" err="1"/>
              <a:t>oplemenjivanje</a:t>
            </a:r>
            <a:r>
              <a:rPr lang="en-US" sz="2000" b="1" dirty="0"/>
              <a:t> </a:t>
            </a:r>
            <a:r>
              <a:rPr lang="en-US" sz="2000" b="1" dirty="0" err="1"/>
              <a:t>malih</a:t>
            </a:r>
            <a:r>
              <a:rPr lang="en-US" sz="2000" b="1" dirty="0"/>
              <a:t> </a:t>
            </a:r>
            <a:r>
              <a:rPr lang="en-US" sz="2000" b="1" dirty="0" err="1"/>
              <a:t>voda</a:t>
            </a:r>
            <a:r>
              <a:rPr lang="en-US" sz="2000" b="1" dirty="0"/>
              <a:t>”; </a:t>
            </a:r>
            <a:r>
              <a:rPr lang="en-US" sz="2000" dirty="0" err="1"/>
              <a:t>GEP</a:t>
            </a:r>
            <a:r>
              <a:rPr lang="en-US" sz="2000" dirty="0"/>
              <a:t> se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primjeniti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veliki</a:t>
            </a:r>
            <a:r>
              <a:rPr lang="en-US" sz="2000" dirty="0"/>
              <a:t> </a:t>
            </a:r>
            <a:r>
              <a:rPr lang="en-US" sz="2000" dirty="0" err="1"/>
              <a:t>broj</a:t>
            </a:r>
            <a:r>
              <a:rPr lang="en-US" sz="2000" dirty="0"/>
              <a:t> </a:t>
            </a:r>
            <a:r>
              <a:rPr lang="en-US" sz="2000" dirty="0" err="1"/>
              <a:t>rijeka</a:t>
            </a:r>
            <a:r>
              <a:rPr lang="en-US" sz="2000" dirty="0"/>
              <a:t> </a:t>
            </a:r>
            <a:r>
              <a:rPr lang="en-US" sz="2000" dirty="0" err="1"/>
              <a:t>različitih</a:t>
            </a:r>
            <a:r>
              <a:rPr lang="en-US" sz="2000" dirty="0"/>
              <a:t> </a:t>
            </a:r>
            <a:r>
              <a:rPr lang="en-US" sz="2000" dirty="0" err="1"/>
              <a:t>režima</a:t>
            </a:r>
            <a:r>
              <a:rPr lang="en-US" sz="2000" dirty="0"/>
              <a:t>; </a:t>
            </a:r>
            <a:r>
              <a:rPr lang="en-US" sz="2000" dirty="0" err="1"/>
              <a:t>GEP</a:t>
            </a:r>
            <a:r>
              <a:rPr lang="en-US" sz="2000" dirty="0"/>
              <a:t> </a:t>
            </a:r>
            <a:r>
              <a:rPr lang="en-US" sz="2000" dirty="0" err="1"/>
              <a:t>uvažava</a:t>
            </a:r>
            <a:r>
              <a:rPr lang="en-US" sz="2000" dirty="0"/>
              <a:t> </a:t>
            </a:r>
            <a:r>
              <a:rPr lang="en-US" sz="2000" dirty="0" err="1"/>
              <a:t>aktivnosti</a:t>
            </a:r>
            <a:r>
              <a:rPr lang="en-US" sz="2000" dirty="0"/>
              <a:t> </a:t>
            </a:r>
            <a:r>
              <a:rPr lang="en-US" sz="2000" dirty="0" err="1"/>
              <a:t>biocenoza</a:t>
            </a:r>
            <a:r>
              <a:rPr lang="en-US" sz="2000" dirty="0"/>
              <a:t> u </a:t>
            </a:r>
            <a:r>
              <a:rPr lang="en-US" sz="2000" dirty="0" err="1"/>
              <a:t>vodotoku</a:t>
            </a:r>
            <a:r>
              <a:rPr lang="en-US" sz="2000" dirty="0"/>
              <a:t> </a:t>
            </a:r>
            <a:r>
              <a:rPr lang="en-US" sz="2000" dirty="0" err="1"/>
              <a:t>jer</a:t>
            </a:r>
            <a:r>
              <a:rPr lang="en-US" sz="2000" dirty="0"/>
              <a:t> je </a:t>
            </a:r>
            <a:r>
              <a:rPr lang="en-US" sz="2000" dirty="0" err="1"/>
              <a:t>definisan</a:t>
            </a:r>
            <a:r>
              <a:rPr lang="en-US" sz="2000" dirty="0"/>
              <a:t> u </a:t>
            </a:r>
            <a:r>
              <a:rPr lang="en-US" sz="2000" dirty="0" err="1"/>
              <a:t>hladnom</a:t>
            </a:r>
            <a:r>
              <a:rPr lang="en-US" sz="2000" dirty="0"/>
              <a:t> I </a:t>
            </a:r>
            <a:r>
              <a:rPr lang="en-US" sz="2000" dirty="0" err="1"/>
              <a:t>toplom</a:t>
            </a:r>
            <a:r>
              <a:rPr lang="en-US" sz="2000" dirty="0"/>
              <a:t> </a:t>
            </a:r>
            <a:r>
              <a:rPr lang="en-US" sz="2000" dirty="0" err="1"/>
              <a:t>dijelu</a:t>
            </a:r>
            <a:r>
              <a:rPr lang="en-US" sz="2000" dirty="0"/>
              <a:t> </a:t>
            </a:r>
            <a:r>
              <a:rPr lang="en-US" sz="2000" dirty="0" err="1"/>
              <a:t>godine</a:t>
            </a:r>
            <a:r>
              <a:rPr lang="en-US" sz="2000" dirty="0"/>
              <a:t>; </a:t>
            </a:r>
            <a:r>
              <a:rPr lang="en-US" sz="2000" dirty="0" err="1"/>
              <a:t>termin</a:t>
            </a:r>
            <a:r>
              <a:rPr lang="en-US" sz="2000" dirty="0"/>
              <a:t>: </a:t>
            </a:r>
            <a:r>
              <a:rPr lang="en-US" sz="2000" dirty="0" err="1"/>
              <a:t>GEP</a:t>
            </a:r>
            <a:r>
              <a:rPr lang="en-US" sz="2000" dirty="0"/>
              <a:t> </a:t>
            </a:r>
            <a:r>
              <a:rPr lang="en-US" sz="2000" dirty="0" err="1"/>
              <a:t>uključuje</a:t>
            </a:r>
            <a:r>
              <a:rPr lang="en-US" sz="2000" dirty="0"/>
              <a:t> </a:t>
            </a:r>
            <a:r>
              <a:rPr lang="en-US" sz="2000" dirty="0" err="1"/>
              <a:t>tzv</a:t>
            </a:r>
            <a:r>
              <a:rPr lang="en-US" sz="2000" dirty="0"/>
              <a:t> “</a:t>
            </a:r>
            <a:r>
              <a:rPr lang="en-US" sz="2000" dirty="0" err="1"/>
              <a:t>upravljačku</a:t>
            </a:r>
            <a:r>
              <a:rPr lang="en-US" sz="2000" dirty="0"/>
              <a:t> </a:t>
            </a:r>
            <a:r>
              <a:rPr lang="en-US" sz="2000" dirty="0" err="1"/>
              <a:t>stabilizaciju</a:t>
            </a:r>
            <a:r>
              <a:rPr lang="en-US" sz="2000" dirty="0"/>
              <a:t> </a:t>
            </a:r>
            <a:r>
              <a:rPr lang="en-US" sz="2000" dirty="0" err="1"/>
              <a:t>vodotoka</a:t>
            </a:r>
            <a:r>
              <a:rPr lang="en-US" sz="2000" dirty="0"/>
              <a:t>”; </a:t>
            </a:r>
            <a:r>
              <a:rPr lang="en-US" sz="2000" dirty="0" err="1"/>
              <a:t>GEP</a:t>
            </a:r>
            <a:r>
              <a:rPr lang="en-US" sz="2000" dirty="0"/>
              <a:t> je </a:t>
            </a:r>
            <a:r>
              <a:rPr lang="en-US" sz="2000" dirty="0" err="1"/>
              <a:t>dirigovana</a:t>
            </a:r>
            <a:r>
              <a:rPr lang="en-US" sz="2000" dirty="0"/>
              <a:t> </a:t>
            </a:r>
            <a:r>
              <a:rPr lang="en-US" sz="2000" dirty="0" err="1"/>
              <a:t>preraspodjela</a:t>
            </a:r>
            <a:r>
              <a:rPr lang="en-US" sz="2000" dirty="0"/>
              <a:t> </a:t>
            </a:r>
            <a:r>
              <a:rPr lang="en-US" sz="2000" dirty="0" err="1"/>
              <a:t>protoka</a:t>
            </a:r>
            <a:r>
              <a:rPr lang="en-US" sz="2000" dirty="0"/>
              <a:t> u </a:t>
            </a:r>
            <a:r>
              <a:rPr lang="en-US" sz="2000" dirty="0" err="1"/>
              <a:t>vremenu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ciljem</a:t>
            </a:r>
            <a:r>
              <a:rPr lang="en-US" sz="2000" dirty="0"/>
              <a:t> </a:t>
            </a:r>
            <a:r>
              <a:rPr lang="en-US" sz="2000" dirty="0" err="1"/>
              <a:t>popravljanja</a:t>
            </a:r>
            <a:r>
              <a:rPr lang="en-US" sz="2000" dirty="0"/>
              <a:t> </a:t>
            </a:r>
            <a:r>
              <a:rPr lang="en-US" sz="2000" dirty="0" err="1"/>
              <a:t>svih</a:t>
            </a:r>
            <a:r>
              <a:rPr lang="en-US" sz="2000" dirty="0"/>
              <a:t> </a:t>
            </a:r>
            <a:r>
              <a:rPr lang="en-US" sz="2000" dirty="0" err="1"/>
              <a:t>komponenti</a:t>
            </a:r>
            <a:r>
              <a:rPr lang="en-US" sz="2000" dirty="0"/>
              <a:t> </a:t>
            </a:r>
            <a:r>
              <a:rPr lang="en-US" sz="2000" dirty="0" err="1"/>
              <a:t>vodnog</a:t>
            </a:r>
            <a:r>
              <a:rPr lang="en-US" sz="2000" dirty="0"/>
              <a:t> </a:t>
            </a:r>
            <a:r>
              <a:rPr lang="en-US" sz="2000" dirty="0" err="1"/>
              <a:t>režima</a:t>
            </a:r>
            <a:r>
              <a:rPr lang="en-US" sz="2000" dirty="0"/>
              <a:t>,</a:t>
            </a:r>
          </a:p>
          <a:p>
            <a:r>
              <a:rPr lang="en-US" sz="2000" dirty="0" err="1"/>
              <a:t>Primjena</a:t>
            </a:r>
            <a:r>
              <a:rPr lang="en-US" sz="2000" dirty="0"/>
              <a:t> </a:t>
            </a:r>
            <a:r>
              <a:rPr lang="en-US" sz="2000" dirty="0" err="1"/>
              <a:t>GEP</a:t>
            </a:r>
            <a:r>
              <a:rPr lang="en-US" sz="2000" dirty="0"/>
              <a:t> </a:t>
            </a:r>
            <a:r>
              <a:rPr lang="en-US" sz="2000" dirty="0" err="1"/>
              <a:t>zasnovana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3 </a:t>
            </a:r>
            <a:r>
              <a:rPr lang="en-US" sz="2000" dirty="0" err="1"/>
              <a:t>hidrološka</a:t>
            </a:r>
            <a:r>
              <a:rPr lang="en-US" sz="2000" dirty="0"/>
              <a:t> </a:t>
            </a:r>
            <a:r>
              <a:rPr lang="en-US" sz="2000" dirty="0" err="1"/>
              <a:t>parametra</a:t>
            </a:r>
            <a:r>
              <a:rPr lang="en-US" sz="2000" dirty="0"/>
              <a:t> </a:t>
            </a:r>
            <a:r>
              <a:rPr lang="en-US" sz="2000" b="1" dirty="0" err="1"/>
              <a:t>PROSJEČNI</a:t>
            </a:r>
            <a:r>
              <a:rPr lang="en-US" sz="2000" b="1" dirty="0"/>
              <a:t> </a:t>
            </a:r>
            <a:r>
              <a:rPr lang="en-US" sz="2000" b="1" dirty="0" err="1"/>
              <a:t>VIŠEGODIŠNJI</a:t>
            </a:r>
            <a:r>
              <a:rPr lang="en-US" sz="2000" b="1" dirty="0"/>
              <a:t> </a:t>
            </a:r>
            <a:r>
              <a:rPr lang="en-US" sz="2000" b="1" dirty="0" err="1"/>
              <a:t>PROTOK</a:t>
            </a:r>
            <a:r>
              <a:rPr lang="en-US" sz="2000" b="1" dirty="0"/>
              <a:t>;, MALA </a:t>
            </a:r>
            <a:r>
              <a:rPr lang="en-US" sz="2000" b="1" dirty="0" err="1"/>
              <a:t>MJESEČNA</a:t>
            </a:r>
            <a:r>
              <a:rPr lang="en-US" sz="2000" b="1" dirty="0"/>
              <a:t> </a:t>
            </a:r>
            <a:r>
              <a:rPr lang="en-US" sz="2000" b="1" dirty="0" err="1"/>
              <a:t>VODA</a:t>
            </a:r>
            <a:r>
              <a:rPr lang="en-US" sz="2000" b="1" dirty="0"/>
              <a:t> </a:t>
            </a:r>
            <a:r>
              <a:rPr lang="en-US" sz="2000" b="1" dirty="0" err="1"/>
              <a:t>OBEZBJEĐENOSTI</a:t>
            </a:r>
            <a:r>
              <a:rPr lang="en-US" sz="2000" b="1" dirty="0"/>
              <a:t> 25% I MALA </a:t>
            </a:r>
            <a:r>
              <a:rPr lang="en-US" sz="2000" b="1" dirty="0" err="1"/>
              <a:t>MJESEČNA</a:t>
            </a:r>
            <a:r>
              <a:rPr lang="en-US" sz="2000" b="1" dirty="0"/>
              <a:t> </a:t>
            </a:r>
            <a:r>
              <a:rPr lang="en-US" sz="2000" b="1" dirty="0" err="1"/>
              <a:t>VODA</a:t>
            </a:r>
            <a:r>
              <a:rPr lang="en-US" sz="2000" b="1" dirty="0"/>
              <a:t> </a:t>
            </a:r>
            <a:r>
              <a:rPr lang="en-US" sz="2000" b="1" dirty="0" err="1"/>
              <a:t>OBEZBJEĐENOSTI</a:t>
            </a:r>
            <a:r>
              <a:rPr lang="en-US" sz="2000" b="1" dirty="0"/>
              <a:t> 80%;</a:t>
            </a:r>
            <a:r>
              <a:rPr lang="en-US" sz="2000" dirty="0"/>
              <a:t> </a:t>
            </a:r>
            <a:r>
              <a:rPr lang="en-US" sz="2000" dirty="0" err="1"/>
              <a:t>ako</a:t>
            </a:r>
            <a:r>
              <a:rPr lang="en-US" sz="2000" dirty="0"/>
              <a:t> se </a:t>
            </a:r>
            <a:r>
              <a:rPr lang="en-US" sz="2000" dirty="0" err="1"/>
              <a:t>raspolaže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višegodišnjim</a:t>
            </a:r>
            <a:r>
              <a:rPr lang="en-US" sz="2000" dirty="0"/>
              <a:t> </a:t>
            </a:r>
            <a:r>
              <a:rPr lang="en-US" sz="2000" dirty="0" err="1"/>
              <a:t>serijama</a:t>
            </a:r>
            <a:r>
              <a:rPr lang="en-US" sz="2000" dirty="0"/>
              <a:t> </a:t>
            </a:r>
            <a:r>
              <a:rPr lang="en-US" sz="2000" dirty="0" err="1"/>
              <a:t>dnevnih</a:t>
            </a:r>
            <a:r>
              <a:rPr lang="en-US" sz="2000" dirty="0"/>
              <a:t> </a:t>
            </a:r>
            <a:r>
              <a:rPr lang="en-US" sz="2000" dirty="0" err="1"/>
              <a:t>protoka</a:t>
            </a:r>
            <a:r>
              <a:rPr lang="en-US" sz="2000" dirty="0"/>
              <a:t> </a:t>
            </a:r>
            <a:r>
              <a:rPr lang="en-US" sz="2000" dirty="0" err="1"/>
              <a:t>uvode</a:t>
            </a:r>
            <a:r>
              <a:rPr lang="en-US" sz="2000" dirty="0"/>
              <a:t> se </a:t>
            </a:r>
            <a:r>
              <a:rPr lang="en-US" sz="2000" dirty="0" err="1"/>
              <a:t>vrijednosti</a:t>
            </a:r>
            <a:r>
              <a:rPr lang="en-US" sz="2000" dirty="0"/>
              <a:t> 30-</a:t>
            </a:r>
            <a:r>
              <a:rPr lang="en-US" sz="2000" dirty="0" err="1"/>
              <a:t>dnevnih</a:t>
            </a:r>
            <a:r>
              <a:rPr lang="en-US" sz="2000" dirty="0"/>
              <a:t> </a:t>
            </a:r>
            <a:r>
              <a:rPr lang="en-US" sz="2000" dirty="0" err="1"/>
              <a:t>malih</a:t>
            </a:r>
            <a:r>
              <a:rPr lang="en-US" sz="2000" dirty="0"/>
              <a:t> </a:t>
            </a:r>
            <a:r>
              <a:rPr lang="en-US" sz="2000" dirty="0" err="1"/>
              <a:t>voda</a:t>
            </a:r>
            <a:r>
              <a:rPr lang="en-US" sz="2000" dirty="0"/>
              <a:t> </a:t>
            </a:r>
            <a:r>
              <a:rPr lang="en-US" sz="2000" dirty="0" err="1"/>
              <a:t>istih</a:t>
            </a:r>
            <a:r>
              <a:rPr lang="en-US" sz="2000" dirty="0"/>
              <a:t> </a:t>
            </a:r>
            <a:r>
              <a:rPr lang="en-US" sz="2000" dirty="0" err="1"/>
              <a:t>vjerovatnoća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GEP</a:t>
            </a:r>
            <a:r>
              <a:rPr lang="en-US" sz="2000" dirty="0"/>
              <a:t> u </a:t>
            </a:r>
            <a:r>
              <a:rPr lang="en-US" sz="2000" dirty="0" err="1"/>
              <a:t>hladnom</a:t>
            </a:r>
            <a:r>
              <a:rPr lang="en-US" sz="2000" dirty="0"/>
              <a:t> </a:t>
            </a:r>
            <a:r>
              <a:rPr lang="en-US" sz="2000" dirty="0" err="1"/>
              <a:t>dijelu</a:t>
            </a:r>
            <a:r>
              <a:rPr lang="en-US" sz="2000" dirty="0"/>
              <a:t> </a:t>
            </a:r>
            <a:r>
              <a:rPr lang="en-US" sz="2000" dirty="0" err="1"/>
              <a:t>godine</a:t>
            </a:r>
            <a:r>
              <a:rPr lang="en-US" sz="2000" dirty="0"/>
              <a:t> (</a:t>
            </a:r>
            <a:r>
              <a:rPr lang="en-US" sz="2000" dirty="0" err="1"/>
              <a:t>oktobar</a:t>
            </a:r>
            <a:r>
              <a:rPr lang="en-US" sz="2000" dirty="0"/>
              <a:t>-mart)=</a:t>
            </a:r>
            <a:r>
              <a:rPr lang="en-US" sz="2000" dirty="0" err="1"/>
              <a:t>mjesečna</a:t>
            </a:r>
            <a:r>
              <a:rPr lang="en-US" sz="2000" dirty="0"/>
              <a:t> mala </a:t>
            </a:r>
            <a:r>
              <a:rPr lang="en-US" sz="2000" dirty="0" err="1"/>
              <a:t>voda</a:t>
            </a:r>
            <a:r>
              <a:rPr lang="en-US" sz="2000" dirty="0"/>
              <a:t> 95% </a:t>
            </a:r>
            <a:r>
              <a:rPr lang="en-US" sz="2000" dirty="0" err="1"/>
              <a:t>ili</a:t>
            </a:r>
            <a:r>
              <a:rPr lang="en-US" sz="2000" dirty="0"/>
              <a:t> 30-</a:t>
            </a:r>
            <a:r>
              <a:rPr lang="en-US" sz="2000" dirty="0" err="1"/>
              <a:t>dnevna</a:t>
            </a:r>
            <a:r>
              <a:rPr lang="en-US" sz="2000" dirty="0"/>
              <a:t> mala </a:t>
            </a:r>
            <a:r>
              <a:rPr lang="en-US" sz="2000" dirty="0" err="1"/>
              <a:t>voda</a:t>
            </a:r>
            <a:r>
              <a:rPr lang="en-US" sz="2000" dirty="0"/>
              <a:t> </a:t>
            </a:r>
            <a:r>
              <a:rPr lang="en-US" sz="2000" dirty="0" err="1"/>
              <a:t>iste</a:t>
            </a:r>
            <a:r>
              <a:rPr lang="en-US" sz="2000" dirty="0"/>
              <a:t> </a:t>
            </a:r>
            <a:r>
              <a:rPr lang="en-US" sz="2000" dirty="0" err="1"/>
              <a:t>vjerovatnoće</a:t>
            </a:r>
            <a:endParaRPr lang="en-US" sz="2000" dirty="0"/>
          </a:p>
          <a:p>
            <a:r>
              <a:rPr lang="en-US" sz="2000" dirty="0" err="1"/>
              <a:t>GEP</a:t>
            </a:r>
            <a:r>
              <a:rPr lang="en-US" sz="2000" dirty="0"/>
              <a:t> u </a:t>
            </a:r>
            <a:r>
              <a:rPr lang="en-US" sz="2000" dirty="0" err="1"/>
              <a:t>topom</a:t>
            </a:r>
            <a:r>
              <a:rPr lang="en-US" sz="2000" dirty="0"/>
              <a:t> </a:t>
            </a:r>
            <a:r>
              <a:rPr lang="en-US" sz="2000" dirty="0" err="1"/>
              <a:t>dijelu</a:t>
            </a:r>
            <a:r>
              <a:rPr lang="en-US" sz="2000" dirty="0"/>
              <a:t> </a:t>
            </a:r>
            <a:r>
              <a:rPr lang="en-US" sz="2000" dirty="0" err="1"/>
              <a:t>godine</a:t>
            </a:r>
            <a:r>
              <a:rPr lang="en-US" sz="2000" dirty="0"/>
              <a:t> (</a:t>
            </a:r>
            <a:r>
              <a:rPr lang="en-US" sz="2000" dirty="0" err="1"/>
              <a:t>april-septembar</a:t>
            </a:r>
            <a:r>
              <a:rPr lang="en-US" sz="2000" dirty="0"/>
              <a:t>) = mala </a:t>
            </a:r>
            <a:r>
              <a:rPr lang="en-US" sz="2000" dirty="0" err="1"/>
              <a:t>mjesečna</a:t>
            </a:r>
            <a:r>
              <a:rPr lang="en-US" sz="2000" dirty="0"/>
              <a:t> </a:t>
            </a:r>
            <a:r>
              <a:rPr lang="en-US" sz="2000" dirty="0" err="1"/>
              <a:t>voda</a:t>
            </a:r>
            <a:r>
              <a:rPr lang="en-US" sz="2000" dirty="0"/>
              <a:t> </a:t>
            </a:r>
            <a:r>
              <a:rPr lang="en-US" sz="2000" dirty="0" err="1"/>
              <a:t>vjerovatnoće</a:t>
            </a:r>
            <a:r>
              <a:rPr lang="en-US" sz="2000" dirty="0"/>
              <a:t> 80% </a:t>
            </a:r>
            <a:r>
              <a:rPr lang="en-US" sz="2000" dirty="0" err="1"/>
              <a:t>ili</a:t>
            </a:r>
            <a:r>
              <a:rPr lang="en-US" sz="2000" dirty="0"/>
              <a:t> 30-</a:t>
            </a:r>
            <a:r>
              <a:rPr lang="en-US" sz="2000" dirty="0" err="1"/>
              <a:t>dnevna</a:t>
            </a:r>
            <a:r>
              <a:rPr lang="en-US" sz="2000" dirty="0"/>
              <a:t> mala </a:t>
            </a:r>
            <a:r>
              <a:rPr lang="en-US" sz="2000" dirty="0" err="1"/>
              <a:t>voda</a:t>
            </a:r>
            <a:r>
              <a:rPr lang="en-US" sz="2000" dirty="0"/>
              <a:t> </a:t>
            </a:r>
            <a:r>
              <a:rPr lang="en-US" sz="2000" dirty="0" err="1"/>
              <a:t>iste</a:t>
            </a:r>
            <a:r>
              <a:rPr lang="en-US" sz="2000" dirty="0"/>
              <a:t> </a:t>
            </a:r>
            <a:r>
              <a:rPr lang="en-US" sz="2000" dirty="0" err="1"/>
              <a:t>vjerovatnoće</a:t>
            </a:r>
            <a:endParaRPr lang="en-US" sz="2000" dirty="0"/>
          </a:p>
          <a:p>
            <a:r>
              <a:rPr lang="en-US" sz="2000" dirty="0" err="1"/>
              <a:t>GEP</a:t>
            </a:r>
            <a:r>
              <a:rPr lang="en-US" sz="2000" dirty="0"/>
              <a:t> u </a:t>
            </a:r>
            <a:r>
              <a:rPr lang="en-US" sz="2000" dirty="0" err="1"/>
              <a:t>hladnom</a:t>
            </a:r>
            <a:r>
              <a:rPr lang="en-US" sz="2000" dirty="0"/>
              <a:t> </a:t>
            </a:r>
            <a:r>
              <a:rPr lang="en-US" sz="2000" dirty="0" err="1"/>
              <a:t>dijelu</a:t>
            </a:r>
            <a:r>
              <a:rPr lang="en-US" sz="2000" dirty="0"/>
              <a:t> </a:t>
            </a:r>
            <a:r>
              <a:rPr lang="en-US" sz="2000" dirty="0" err="1"/>
              <a:t>godine</a:t>
            </a:r>
            <a:r>
              <a:rPr lang="en-US" sz="2000" dirty="0"/>
              <a:t> ne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manji</a:t>
            </a:r>
            <a:r>
              <a:rPr lang="en-US" sz="2000" dirty="0"/>
              <a:t> od 1% </a:t>
            </a:r>
            <a:r>
              <a:rPr lang="en-US" sz="2000" dirty="0" err="1"/>
              <a:t>prosječnog</a:t>
            </a:r>
            <a:r>
              <a:rPr lang="en-US" sz="2000" dirty="0"/>
              <a:t> </a:t>
            </a:r>
            <a:r>
              <a:rPr lang="en-US" sz="2000" dirty="0" err="1"/>
              <a:t>višegodišnjeg</a:t>
            </a:r>
            <a:r>
              <a:rPr lang="en-US" sz="2000" dirty="0"/>
              <a:t> </a:t>
            </a:r>
            <a:r>
              <a:rPr lang="en-US" sz="2000" dirty="0" err="1"/>
              <a:t>protoka</a:t>
            </a:r>
            <a:r>
              <a:rPr lang="en-US" sz="2000" dirty="0"/>
              <a:t> </a:t>
            </a:r>
            <a:r>
              <a:rPr lang="en-US" sz="2000" dirty="0" err="1"/>
              <a:t>niti</a:t>
            </a:r>
            <a:r>
              <a:rPr lang="en-US" sz="2000" dirty="0"/>
              <a:t> </a:t>
            </a:r>
            <a:r>
              <a:rPr lang="en-US" sz="2000" dirty="0" err="1"/>
              <a:t>veći</a:t>
            </a:r>
            <a:r>
              <a:rPr lang="en-US" sz="2000" dirty="0"/>
              <a:t> od 15% tog </a:t>
            </a:r>
            <a:r>
              <a:rPr lang="en-US" sz="2000" dirty="0" err="1"/>
              <a:t>prosjeka</a:t>
            </a:r>
            <a:endParaRPr lang="en-US" sz="2000" dirty="0"/>
          </a:p>
          <a:p>
            <a:r>
              <a:rPr lang="en-US" sz="2000" dirty="0" err="1"/>
              <a:t>GEP</a:t>
            </a:r>
            <a:r>
              <a:rPr lang="en-US" sz="2000" dirty="0"/>
              <a:t> u </a:t>
            </a:r>
            <a:r>
              <a:rPr lang="en-US" sz="2000" dirty="0" err="1"/>
              <a:t>toplom</a:t>
            </a:r>
            <a:r>
              <a:rPr lang="en-US" sz="2000" dirty="0"/>
              <a:t> </a:t>
            </a:r>
            <a:r>
              <a:rPr lang="en-US" sz="2000" dirty="0" err="1"/>
              <a:t>dijelu</a:t>
            </a:r>
            <a:r>
              <a:rPr lang="en-US" sz="2000" dirty="0"/>
              <a:t> </a:t>
            </a:r>
            <a:r>
              <a:rPr lang="en-US" sz="2000" dirty="0" err="1"/>
              <a:t>godine</a:t>
            </a:r>
            <a:r>
              <a:rPr lang="en-US" sz="2000" dirty="0"/>
              <a:t> ne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manji</a:t>
            </a:r>
            <a:r>
              <a:rPr lang="en-US" sz="2000" dirty="0"/>
              <a:t> od 15% </a:t>
            </a:r>
            <a:r>
              <a:rPr lang="en-US" sz="2000" dirty="0" err="1"/>
              <a:t>prosječnog</a:t>
            </a:r>
            <a:r>
              <a:rPr lang="en-US" sz="2000" dirty="0"/>
              <a:t> </a:t>
            </a:r>
            <a:r>
              <a:rPr lang="en-US" sz="2000" dirty="0" err="1"/>
              <a:t>višegodišnjeg</a:t>
            </a:r>
            <a:r>
              <a:rPr lang="en-US" sz="2000" dirty="0"/>
              <a:t> </a:t>
            </a:r>
            <a:r>
              <a:rPr lang="en-US" sz="2000" dirty="0" err="1"/>
              <a:t>protoka</a:t>
            </a:r>
            <a:r>
              <a:rPr lang="en-US" sz="2000" dirty="0"/>
              <a:t> </a:t>
            </a:r>
            <a:r>
              <a:rPr lang="en-US" sz="2000" dirty="0" err="1"/>
              <a:t>niti</a:t>
            </a:r>
            <a:r>
              <a:rPr lang="en-US" sz="2000" dirty="0"/>
              <a:t> </a:t>
            </a:r>
            <a:r>
              <a:rPr lang="en-US" sz="2000" dirty="0" err="1"/>
              <a:t>veći</a:t>
            </a:r>
            <a:r>
              <a:rPr lang="en-US" sz="2000" dirty="0"/>
              <a:t> od 25% tog </a:t>
            </a:r>
            <a:r>
              <a:rPr lang="en-US" sz="2000" dirty="0" err="1"/>
              <a:t>prosjeka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dirty="0"/>
              <a:t>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531097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0070C0"/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97280" y="173737"/>
            <a:ext cx="10058400" cy="850391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latin typeface="+mn-lt"/>
              </a:rPr>
              <a:t>PRIMJERI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ODREĐIVANJA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EPP</a:t>
            </a:r>
            <a:r>
              <a:rPr lang="en-US" sz="2000" dirty="0" smtClean="0">
                <a:latin typeface="+mn-lt"/>
              </a:rPr>
              <a:t> U </a:t>
            </a:r>
            <a:r>
              <a:rPr lang="en-US" sz="2000" dirty="0" err="1" smtClean="0">
                <a:latin typeface="+mn-lt"/>
              </a:rPr>
              <a:t>REPUBLICI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SRPSKOJ</a:t>
            </a:r>
            <a:endParaRPr lang="en-US" sz="2000" dirty="0"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97280" y="1789471"/>
            <a:ext cx="10479024" cy="446502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svako</a:t>
            </a:r>
            <a:r>
              <a:rPr lang="en-US" dirty="0" smtClean="0"/>
              <a:t> </a:t>
            </a:r>
            <a:r>
              <a:rPr lang="en-US" dirty="0" err="1" smtClean="0"/>
              <a:t>zahvatanje</a:t>
            </a:r>
            <a:r>
              <a:rPr lang="en-US" dirty="0" smtClean="0"/>
              <a:t> </a:t>
            </a:r>
            <a:r>
              <a:rPr lang="en-US" dirty="0" err="1" smtClean="0"/>
              <a:t>vode</a:t>
            </a:r>
            <a:r>
              <a:rPr lang="en-US" dirty="0" smtClean="0"/>
              <a:t> u </a:t>
            </a:r>
            <a:r>
              <a:rPr lang="en-US" dirty="0" err="1" smtClean="0"/>
              <a:t>količini</a:t>
            </a:r>
            <a:r>
              <a:rPr lang="en-US" dirty="0" smtClean="0"/>
              <a:t> </a:t>
            </a:r>
            <a:r>
              <a:rPr lang="en-US" dirty="0" err="1" smtClean="0"/>
              <a:t>većoj</a:t>
            </a:r>
            <a:r>
              <a:rPr lang="en-US" dirty="0" smtClean="0"/>
              <a:t> od 5 l/s </a:t>
            </a:r>
            <a:r>
              <a:rPr lang="en-US" dirty="0" err="1" smtClean="0"/>
              <a:t>potreban</a:t>
            </a:r>
            <a:r>
              <a:rPr lang="en-US" dirty="0" smtClean="0"/>
              <a:t> je </a:t>
            </a:r>
            <a:r>
              <a:rPr lang="en-US" dirty="0" err="1" smtClean="0"/>
              <a:t>vodopravni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izdaje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Vode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članu</a:t>
            </a:r>
            <a:r>
              <a:rPr lang="en-US" dirty="0" smtClean="0"/>
              <a:t> 128 </a:t>
            </a:r>
            <a:r>
              <a:rPr lang="en-US" dirty="0" err="1" smtClean="0"/>
              <a:t>ZOV</a:t>
            </a:r>
            <a:r>
              <a:rPr lang="en-US" dirty="0" smtClean="0"/>
              <a:t>-a. </a:t>
            </a:r>
            <a:endParaRPr lang="en-US" dirty="0"/>
          </a:p>
          <a:p>
            <a:r>
              <a:rPr lang="en-US" dirty="0" smtClean="0"/>
              <a:t>U </a:t>
            </a:r>
            <a:r>
              <a:rPr lang="en-US" dirty="0" err="1" smtClean="0"/>
              <a:t>ZOV</a:t>
            </a:r>
            <a:r>
              <a:rPr lang="en-US" dirty="0" smtClean="0"/>
              <a:t>-u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navedeni</a:t>
            </a:r>
            <a:r>
              <a:rPr lang="en-US" dirty="0" smtClean="0"/>
              <a:t> </a:t>
            </a:r>
            <a:r>
              <a:rPr lang="en-US" dirty="0" err="1" smtClean="0"/>
              <a:t>objekti</a:t>
            </a:r>
            <a:r>
              <a:rPr lang="en-US" dirty="0" smtClean="0"/>
              <a:t>, </a:t>
            </a:r>
            <a:r>
              <a:rPr lang="en-US" dirty="0" err="1" smtClean="0"/>
              <a:t>instalacije</a:t>
            </a:r>
            <a:r>
              <a:rPr lang="en-US" dirty="0" smtClean="0"/>
              <a:t> I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vodnih</a:t>
            </a:r>
            <a:r>
              <a:rPr lang="en-US" dirty="0" smtClean="0"/>
              <a:t> </a:t>
            </a:r>
            <a:r>
              <a:rPr lang="en-US" dirty="0" err="1" smtClean="0"/>
              <a:t>akata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Vode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 smtClean="0"/>
              <a:t>izdatih</a:t>
            </a:r>
            <a:r>
              <a:rPr lang="en-US" dirty="0" smtClean="0"/>
              <a:t> </a:t>
            </a:r>
            <a:r>
              <a:rPr lang="en-US" dirty="0" err="1" smtClean="0"/>
              <a:t>vodnih</a:t>
            </a:r>
            <a:r>
              <a:rPr lang="en-US" dirty="0" smtClean="0"/>
              <a:t> </a:t>
            </a:r>
            <a:r>
              <a:rPr lang="en-US" dirty="0" err="1" smtClean="0"/>
              <a:t>smjernica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izgradnju</a:t>
            </a:r>
            <a:r>
              <a:rPr lang="en-US" dirty="0" smtClean="0"/>
              <a:t> </a:t>
            </a:r>
            <a:r>
              <a:rPr lang="en-US" dirty="0" err="1" smtClean="0"/>
              <a:t>planiranog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navodnjavanje</a:t>
            </a:r>
            <a:r>
              <a:rPr lang="en-US" dirty="0" smtClean="0"/>
              <a:t>: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postojeći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određivanja</a:t>
            </a:r>
            <a:r>
              <a:rPr lang="en-US" dirty="0" smtClean="0"/>
              <a:t> </a:t>
            </a:r>
            <a:r>
              <a:rPr lang="en-US" dirty="0" err="1" smtClean="0"/>
              <a:t>uputa</a:t>
            </a:r>
            <a:r>
              <a:rPr lang="en-US" dirty="0" smtClean="0"/>
              <a:t> </a:t>
            </a:r>
            <a:r>
              <a:rPr lang="en-US" dirty="0" err="1" smtClean="0"/>
              <a:t>projektantu</a:t>
            </a:r>
            <a:r>
              <a:rPr lang="en-US" dirty="0" smtClean="0"/>
              <a:t> </a:t>
            </a:r>
            <a:r>
              <a:rPr lang="en-US" dirty="0" err="1" smtClean="0"/>
              <a:t>nejasan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dopuniti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potrebni</a:t>
            </a:r>
            <a:r>
              <a:rPr lang="en-US" dirty="0" smtClean="0"/>
              <a:t> </a:t>
            </a:r>
            <a:r>
              <a:rPr lang="en-US" dirty="0" err="1" smtClean="0"/>
              <a:t>podaci</a:t>
            </a:r>
            <a:r>
              <a:rPr lang="en-US" dirty="0" smtClean="0"/>
              <a:t> </a:t>
            </a:r>
            <a:r>
              <a:rPr lang="en-US" dirty="0" err="1" smtClean="0"/>
              <a:t>hidroloških</a:t>
            </a:r>
            <a:r>
              <a:rPr lang="en-US" dirty="0" smtClean="0"/>
              <a:t> </a:t>
            </a:r>
            <a:r>
              <a:rPr lang="en-US" dirty="0" err="1" smtClean="0"/>
              <a:t>istraživanja</a:t>
            </a:r>
            <a:r>
              <a:rPr lang="en-US" dirty="0" smtClean="0"/>
              <a:t> (</a:t>
            </a:r>
            <a:r>
              <a:rPr lang="en-US" dirty="0" err="1" smtClean="0"/>
              <a:t>režim</a:t>
            </a:r>
            <a:r>
              <a:rPr lang="en-US" dirty="0" smtClean="0"/>
              <a:t> </a:t>
            </a:r>
            <a:r>
              <a:rPr lang="en-US" dirty="0" err="1" smtClean="0"/>
              <a:t>malih</a:t>
            </a:r>
            <a:r>
              <a:rPr lang="en-US" dirty="0" smtClean="0"/>
              <a:t> </a:t>
            </a:r>
            <a:r>
              <a:rPr lang="en-US" dirty="0" err="1" smtClean="0"/>
              <a:t>voda</a:t>
            </a:r>
            <a:r>
              <a:rPr lang="en-US" dirty="0" smtClean="0"/>
              <a:t>, </a:t>
            </a:r>
            <a:r>
              <a:rPr lang="en-US" dirty="0" err="1" smtClean="0"/>
              <a:t>podaci</a:t>
            </a:r>
            <a:r>
              <a:rPr lang="en-US" dirty="0" smtClean="0"/>
              <a:t> o </a:t>
            </a:r>
            <a:r>
              <a:rPr lang="en-US" dirty="0" err="1" smtClean="0"/>
              <a:t>protocima</a:t>
            </a:r>
            <a:r>
              <a:rPr lang="en-US" dirty="0" smtClean="0"/>
              <a:t> </a:t>
            </a:r>
            <a:r>
              <a:rPr lang="en-US" dirty="0" err="1" smtClean="0"/>
              <a:t>vodotoka</a:t>
            </a:r>
            <a:r>
              <a:rPr lang="en-US" dirty="0" smtClean="0"/>
              <a:t> u </a:t>
            </a:r>
            <a:r>
              <a:rPr lang="en-US" dirty="0" err="1" smtClean="0"/>
              <a:t>slivu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 </a:t>
            </a:r>
            <a:r>
              <a:rPr lang="en-US" dirty="0" err="1" smtClean="0"/>
              <a:t>vodne</a:t>
            </a:r>
            <a:r>
              <a:rPr lang="en-US" dirty="0" smtClean="0"/>
              <a:t> </a:t>
            </a:r>
            <a:r>
              <a:rPr lang="en-US" dirty="0" err="1" smtClean="0"/>
              <a:t>dozvole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izgrađeni</a:t>
            </a:r>
            <a:r>
              <a:rPr lang="en-US" dirty="0" smtClean="0"/>
              <a:t> </a:t>
            </a:r>
            <a:r>
              <a:rPr lang="en-US" dirty="0" err="1" smtClean="0"/>
              <a:t>objekt</a:t>
            </a:r>
            <a:r>
              <a:rPr lang="en-US" dirty="0" smtClean="0"/>
              <a:t> </a:t>
            </a:r>
            <a:r>
              <a:rPr lang="en-US" dirty="0" err="1" smtClean="0"/>
              <a:t>MHE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 smtClean="0"/>
              <a:t>definisan</a:t>
            </a:r>
            <a:r>
              <a:rPr lang="en-US" dirty="0" smtClean="0"/>
              <a:t> program monitoring </a:t>
            </a:r>
            <a:r>
              <a:rPr lang="en-US" dirty="0" err="1" smtClean="0"/>
              <a:t>određenog</a:t>
            </a:r>
            <a:r>
              <a:rPr lang="en-US" dirty="0" smtClean="0"/>
              <a:t> </a:t>
            </a:r>
            <a:r>
              <a:rPr lang="en-US" dirty="0" err="1" smtClean="0"/>
              <a:t>EPP</a:t>
            </a:r>
            <a:r>
              <a:rPr lang="en-US" dirty="0" smtClean="0"/>
              <a:t> (</a:t>
            </a:r>
            <a:r>
              <a:rPr lang="en-US" dirty="0" err="1" smtClean="0"/>
              <a:t>obavezati</a:t>
            </a:r>
            <a:r>
              <a:rPr lang="en-US" dirty="0" smtClean="0"/>
              <a:t> </a:t>
            </a:r>
            <a:r>
              <a:rPr lang="en-US" dirty="0" err="1" smtClean="0"/>
              <a:t>korisnika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vodne</a:t>
            </a:r>
            <a:r>
              <a:rPr lang="en-US" dirty="0" smtClean="0"/>
              <a:t> </a:t>
            </a:r>
            <a:r>
              <a:rPr lang="en-US" dirty="0" err="1" smtClean="0"/>
              <a:t>dozvole</a:t>
            </a:r>
            <a:r>
              <a:rPr lang="en-US" dirty="0" smtClean="0"/>
              <a:t> da </a:t>
            </a:r>
            <a:r>
              <a:rPr lang="en-US" dirty="0" err="1" smtClean="0"/>
              <a:t>sačini</a:t>
            </a:r>
            <a:r>
              <a:rPr lang="en-US" dirty="0" smtClean="0"/>
              <a:t> program </a:t>
            </a:r>
            <a:r>
              <a:rPr lang="en-US" dirty="0" err="1" smtClean="0"/>
              <a:t>monitoringa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 </a:t>
            </a:r>
            <a:r>
              <a:rPr lang="en-US" dirty="0" err="1" smtClean="0"/>
              <a:t>vodne</a:t>
            </a:r>
            <a:r>
              <a:rPr lang="en-US" dirty="0" smtClean="0"/>
              <a:t> </a:t>
            </a:r>
            <a:r>
              <a:rPr lang="en-US" dirty="0" err="1" smtClean="0"/>
              <a:t>dozvole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pastrmski</a:t>
            </a:r>
            <a:r>
              <a:rPr lang="en-US" dirty="0" smtClean="0"/>
              <a:t> </a:t>
            </a:r>
            <a:r>
              <a:rPr lang="en-US" dirty="0" err="1" smtClean="0"/>
              <a:t>ribnjak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vodotoku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kojem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izgrađene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MHE</a:t>
            </a:r>
            <a:r>
              <a:rPr lang="en-US" dirty="0" smtClean="0"/>
              <a:t> </a:t>
            </a:r>
            <a:r>
              <a:rPr lang="en-US" dirty="0" err="1" smtClean="0"/>
              <a:t>uzvodno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06.06.2018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9383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326</TotalTime>
  <Words>1326</Words>
  <Application>Microsoft Office PowerPoint</Application>
  <PresentationFormat>Custom</PresentationFormat>
  <Paragraphs>97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Retrospect</vt:lpstr>
      <vt:lpstr>EKOLOŠKO PRIHVATLJIV PROTOK  ZAKONODAVSTVO, METODE I PRIMJERI KORIŠTENJA </vt:lpstr>
      <vt:lpstr>Sadržaj</vt:lpstr>
      <vt:lpstr>SAVREMENI KONCEPT EPP</vt:lpstr>
      <vt:lpstr>DEFINICIJE EPP</vt:lpstr>
      <vt:lpstr>               </vt:lpstr>
      <vt:lpstr>Pravni osnov za EPP u RS</vt:lpstr>
      <vt:lpstr>PRAVILNICI O ODREĐIVANJU EPP U ZEMLJAMA OKRUŽENJA</vt:lpstr>
      <vt:lpstr>Slide 8</vt:lpstr>
      <vt:lpstr>PRIMJERI ODREĐIVANJA EPP U REPUBLICI SRPSKOJ</vt:lpstr>
      <vt:lpstr>Zaključci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EKOLOŠKO PRIHVATLJIV PROTOK ZAKONODAVSTVO, METODE I PRIMJERI KORIŠTENJA </dc:title>
  <dc:creator>Windows User</dc:creator>
  <cp:lastModifiedBy>d.despotovic</cp:lastModifiedBy>
  <cp:revision>37</cp:revision>
  <dcterms:created xsi:type="dcterms:W3CDTF">2018-06-05T12:42:08Z</dcterms:created>
  <dcterms:modified xsi:type="dcterms:W3CDTF">2018-06-06T06:10:46Z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